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7" r:id="rId8"/>
    <p:sldId id="268" r:id="rId9"/>
    <p:sldId id="269" r:id="rId10"/>
    <p:sldId id="270" r:id="rId11"/>
    <p:sldId id="260" r:id="rId12"/>
    <p:sldId id="271" r:id="rId13"/>
    <p:sldId id="272" r:id="rId14"/>
    <p:sldId id="273" r:id="rId15"/>
    <p:sldId id="274" r:id="rId16"/>
    <p:sldId id="276" r:id="rId17"/>
    <p:sldId id="261" r:id="rId18"/>
    <p:sldId id="277" r:id="rId19"/>
    <p:sldId id="278" r:id="rId20"/>
    <p:sldId id="279" r:id="rId21"/>
    <p:sldId id="26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0195F6-EA3E-97B6-BE26-4BD9F36D1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D1BE8C-1018-A4AA-BB99-37727698F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966AC1-50DA-8612-0F80-E90DD06E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7E7-653E-4D78-93EA-2E0991C590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3C32CC-D3DC-0BFF-2358-DDE15C66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99C4E4-ED34-FE1A-B7D5-6853CA20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77A-8003-4D08-9409-3D361D1E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37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6C6DCA-65C9-C234-21F6-F063BB30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862D45-4198-CBDC-E9F0-AF19D1196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46205-57C0-4E59-4647-0AE9FABB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7E7-653E-4D78-93EA-2E0991C590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358D2D-F304-D698-AE00-885695B7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08EA3D-F631-1A0D-B0F4-8AB35F15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77A-8003-4D08-9409-3D361D1E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8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52A307-2150-2C6C-1475-0C870C605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D06D28-BB67-626B-C1D5-C4429706D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4020FF-51F0-23C8-389E-8B0E0BF5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7E7-653E-4D78-93EA-2E0991C590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FED3A1-CD4E-7096-795C-9327C8E2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FA830C-C990-6D24-237B-C234DCC1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77A-8003-4D08-9409-3D361D1E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6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3C900-16DA-9596-490F-93AD3AD5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62F482-1F72-BFEE-87C5-29C4D3F24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ECBC7-63C5-C144-6098-8FC56936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7E7-653E-4D78-93EA-2E0991C590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13C299-3D06-ABA3-F1A0-B7B6F936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8FF03B-563A-68E3-3539-40FF59BD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77A-8003-4D08-9409-3D361D1E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57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5674F1-14C3-7016-605E-AEB389F4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AACCAE-E625-677F-C260-00115E4D8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FFC0C2-3965-D2B5-C156-E1E291D0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7E7-653E-4D78-93EA-2E0991C590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D1C17E-E2D7-465D-5DCB-78DB4DD0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B868B3-06AB-DD0B-F33F-FA010C48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77A-8003-4D08-9409-3D361D1E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59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2E9D00-153C-47AA-46C9-BBBF9E9B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8F29E3-B006-202C-255D-ECA5C34E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BB2474-45DB-F360-583E-A5EA2FFC6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E38469-8F04-60C0-1C82-E3C7F560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7E7-653E-4D78-93EA-2E0991C590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E2FA60-FCE6-91C8-62F0-9728BC58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7B3B7F-46B5-9F57-D956-B9215C53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77A-8003-4D08-9409-3D361D1E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35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7BFD5-6348-9251-E342-9904635E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740A43-AF44-63D4-462C-684544240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0EF0A9-24E9-F07E-7AC3-CDA4C334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7C9AF8-CF04-12F9-1EBD-8730AF962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EBCEB4-BCB6-2BEE-2CFF-E4BF21E5C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1AE37D6-BC8F-AC9E-C153-0A51CD1A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7E7-653E-4D78-93EA-2E0991C590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AD9D3DC-2F52-C014-80B9-9ECA6B35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87072A-9AB9-FD7F-A950-26CE1BDC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77A-8003-4D08-9409-3D361D1E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93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ECA29F-57E9-5F4A-7FDF-6F4BADFE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483B81-A771-7551-A076-5EC48D61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7E7-653E-4D78-93EA-2E0991C590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2D7FCB-7A51-57A1-748D-FB61B97A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40121A-8893-B716-02AF-BDC01DB5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77A-8003-4D08-9409-3D361D1E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6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5D24E0E-E47B-35E2-FF66-7E734133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7E7-653E-4D78-93EA-2E0991C590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E96BF3-ECEE-6BCF-2FF7-61B51548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1546A1-6251-01C8-DAD2-DC288853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77A-8003-4D08-9409-3D361D1E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35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E34DE-FD86-A20D-3796-BF05366F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727302-2DC0-4CA0-4801-54763BB5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DA012-98DC-B88D-CE1E-BA9B31FBB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9034CA-34AC-B704-3F9A-9622B699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7E7-653E-4D78-93EA-2E0991C590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A7F46F-CF2D-5B87-4E4C-037D9FDB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7F76B8-8B55-E6FE-3283-7F27C5F3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77A-8003-4D08-9409-3D361D1E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95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48553F-F448-21F5-FC06-EEA0372FB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A256BB6-9CF0-2C50-112B-2A8B37994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3540F8-DD50-52B2-F348-95F9EBB29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88F71E-CAE2-21B4-763E-5A7ABA49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7E7-653E-4D78-93EA-2E0991C590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9C071A-2BD5-1760-02B5-0F55AE23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2F3569-DC61-99B8-D186-5EEA3445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77A-8003-4D08-9409-3D361D1E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10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6302D56-FFCB-C8DD-0467-2E4A16D2A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9E86BE-1735-2813-F420-1502F2C2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5AFBF4-7031-F298-1B66-F01B0BC7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27E7-653E-4D78-93EA-2E0991C590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1713BA-7031-D819-1D44-709EB35F2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1260AA-C209-2A13-C17F-C0793250B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977A-8003-4D08-9409-3D361D1E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26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DC43FDC-477F-3911-500D-6ABD411A1969}"/>
              </a:ext>
            </a:extLst>
          </p:cNvPr>
          <p:cNvSpPr txBox="1"/>
          <p:nvPr/>
        </p:nvSpPr>
        <p:spPr>
          <a:xfrm>
            <a:off x="797799" y="2240299"/>
            <a:ext cx="775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问题的形式化描述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15D09C4-0A89-6FC2-C19F-AD6D69EC089E}"/>
              </a:ext>
            </a:extLst>
          </p:cNvPr>
          <p:cNvSpPr txBox="1"/>
          <p:nvPr/>
        </p:nvSpPr>
        <p:spPr>
          <a:xfrm>
            <a:off x="6345568" y="4518878"/>
            <a:ext cx="3043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顾鹏 匡亚明学院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221240087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95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D399757-801D-EF3A-C648-BF2E93E73512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Q2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4C2964-7EEE-B5F4-2812-4853F80DA58A}"/>
                  </a:ext>
                </a:extLst>
              </p:cNvPr>
              <p:cNvSpPr txBox="1"/>
              <p:nvPr/>
            </p:nvSpPr>
            <p:spPr>
              <a:xfrm>
                <a:off x="102282" y="1442233"/>
                <a:ext cx="12089718" cy="3932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/>
                  <a:t>符号语言：</a:t>
                </a:r>
                <a:endParaRPr lang="en-US" altLang="zh-CN" sz="3600" b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3600" dirty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zh-CN" altLang="en-US" sz="36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36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600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zh-CN" altLang="en-US" sz="36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36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#…#</m:t>
                    </m:r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600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##</m:t>
                    </m:r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zh-CN" altLang="en-US" sz="36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zh-CN" altLang="en-US" sz="3600" dirty="0">
                        <a:solidFill>
                          <a:srgbClr val="836967"/>
                        </a:solidFill>
                      </a:rPr>
                      <m:t> </m:t>
                    </m:r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600" dirty="0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nor/>
                      </m:rPr>
                      <a:rPr lang="zh-CN" altLang="en-US" sz="3600" dirty="0">
                        <a:solidFill>
                          <a:srgbClr val="836967"/>
                        </a:solidFill>
                      </a:rPr>
                      <m:t> </m:t>
                    </m:r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3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3600" dirty="0"/>
                  <a:t>用两个分隔符</a:t>
                </a:r>
                <a:r>
                  <a:rPr lang="en-US" altLang="zh-CN" sz="3600" dirty="0"/>
                  <a:t>#</a:t>
                </a:r>
                <a:r>
                  <a:rPr lang="zh-CN" altLang="en-US" sz="3600" dirty="0"/>
                  <a:t>来区分图的信息和染色方案，一个分隔符来区分一行元素，</a:t>
                </a:r>
                <a:r>
                  <a:rPr lang="zh-CN" altLang="en-US" sz="36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6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6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3600" dirty="0"/>
                  <a:t>{0, 1}</a:t>
                </a:r>
                <a:r>
                  <a:rPr lang="zh-CN" altLang="en-US" sz="3600" dirty="0"/>
                  <a:t>，</a:t>
                </a:r>
                <a:r>
                  <a:rPr lang="en-US" altLang="zh-CN" sz="3600" dirty="0"/>
                  <a:t>1</a:t>
                </a:r>
                <a:r>
                  <a:rPr lang="zh-CN" altLang="en-US" sz="3600" dirty="0"/>
                  <a:t>为有边，</a:t>
                </a:r>
                <a:r>
                  <a:rPr lang="en-US" altLang="zh-CN" sz="3600" dirty="0"/>
                  <a:t>0</a:t>
                </a:r>
                <a:r>
                  <a:rPr lang="zh-CN" altLang="en-US" sz="3600" dirty="0"/>
                  <a:t>为无边</a:t>
                </a:r>
                <a:endParaRPr lang="en-US" altLang="zh-CN" sz="3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6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3600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3600" dirty="0"/>
                  <a:t>{0, 1, 2,…, k-1}</a:t>
                </a:r>
                <a:r>
                  <a:rPr lang="zh-CN" altLang="en-US" sz="3600" dirty="0"/>
                  <a:t>，表示</a:t>
                </a:r>
                <a:r>
                  <a:rPr lang="en-US" altLang="zh-CN" sz="3600" dirty="0" err="1"/>
                  <a:t>i</a:t>
                </a:r>
                <a:r>
                  <a:rPr lang="zh-CN" altLang="en-US" sz="3600" dirty="0"/>
                  <a:t>号顶点被染的颜色编号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4C2964-7EEE-B5F4-2812-4853F80DA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2" y="1442233"/>
                <a:ext cx="12089718" cy="3932038"/>
              </a:xfrm>
              <a:prstGeom prst="rect">
                <a:avLst/>
              </a:prstGeom>
              <a:blipFill>
                <a:blip r:embed="rId3"/>
                <a:stretch>
                  <a:fillRect l="-1563" t="-3101" b="-4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61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56C3B04-51B7-42FA-9138-6993CA23D121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Q3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87761D7-A808-4A75-3EF0-E5422C817E78}"/>
              </a:ext>
            </a:extLst>
          </p:cNvPr>
          <p:cNvSpPr txBox="1"/>
          <p:nvPr/>
        </p:nvSpPr>
        <p:spPr>
          <a:xfrm>
            <a:off x="343667" y="2028615"/>
            <a:ext cx="80332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问题引入：</a:t>
            </a:r>
            <a:endParaRPr lang="en-US" altLang="zh-CN" sz="3200" b="1" dirty="0"/>
          </a:p>
          <a:p>
            <a:endParaRPr lang="en-US" altLang="zh-CN" sz="2400" dirty="0"/>
          </a:p>
          <a:p>
            <a:r>
              <a:rPr lang="zh-CN" altLang="en-US" sz="2400" dirty="0"/>
              <a:t>问题的目标是</a:t>
            </a:r>
            <a:r>
              <a:rPr lang="zh-CN" altLang="en-US" sz="2400" b="1" dirty="0">
                <a:highlight>
                  <a:srgbClr val="FFFF00"/>
                </a:highlight>
              </a:rPr>
              <a:t>为一组团队或选手安排比赛，以最小化他们的旅行成本或距离，同时确保每个团队或选手都有机会与其他团队或选手竞争。</a:t>
            </a:r>
            <a:r>
              <a:rPr lang="zh-CN" altLang="en-US" sz="2400" dirty="0"/>
              <a:t>在实际</a:t>
            </a:r>
            <a:r>
              <a:rPr lang="en-US" altLang="zh-CN" sz="2400" dirty="0"/>
              <a:t>TTP</a:t>
            </a:r>
            <a:r>
              <a:rPr lang="zh-CN" altLang="en-US" sz="2400" dirty="0"/>
              <a:t>中，通常有一些约束条件，例如每支团队必须与其他团队比赛一定次数，或者比赛日程需要满足特定的时间窗口</a:t>
            </a:r>
          </a:p>
        </p:txBody>
      </p:sp>
    </p:spTree>
    <p:extLst>
      <p:ext uri="{BB962C8B-B14F-4D97-AF65-F5344CB8AC3E}">
        <p14:creationId xmlns:p14="http://schemas.microsoft.com/office/powerpoint/2010/main" val="186950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56C3B04-51B7-42FA-9138-6993CA23D121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Q3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87761D7-A808-4A75-3EF0-E5422C817E78}"/>
              </a:ext>
            </a:extLst>
          </p:cNvPr>
          <p:cNvSpPr txBox="1"/>
          <p:nvPr/>
        </p:nvSpPr>
        <p:spPr>
          <a:xfrm>
            <a:off x="343666" y="1822288"/>
            <a:ext cx="54250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Round-robin tournament</a:t>
            </a:r>
          </a:p>
          <a:p>
            <a:endParaRPr lang="en-US" altLang="zh-CN" sz="2800" dirty="0"/>
          </a:p>
          <a:p>
            <a:r>
              <a:rPr lang="zh-CN" altLang="en-US" sz="2800" dirty="0"/>
              <a:t>是一种循环赛，其中每个参与队伍或选手都与其他参与者逐一比赛，并且分为</a:t>
            </a:r>
            <a:r>
              <a:rPr lang="zh-CN" altLang="en-US" sz="2800" dirty="0">
                <a:solidFill>
                  <a:srgbClr val="FF0000"/>
                </a:solidFill>
              </a:rPr>
              <a:t>主场</a:t>
            </a:r>
            <a:r>
              <a:rPr lang="en-US" altLang="zh-CN" sz="2800" dirty="0">
                <a:solidFill>
                  <a:srgbClr val="FF0000"/>
                </a:solidFill>
              </a:rPr>
              <a:t>(home)</a:t>
            </a:r>
            <a:r>
              <a:rPr lang="zh-CN" altLang="en-US" sz="2800" dirty="0"/>
              <a:t>和</a:t>
            </a:r>
            <a:r>
              <a:rPr lang="zh-CN" altLang="en-US" sz="2800" dirty="0">
                <a:solidFill>
                  <a:srgbClr val="FF0000"/>
                </a:solidFill>
              </a:rPr>
              <a:t>客场</a:t>
            </a:r>
            <a:r>
              <a:rPr lang="en-US" altLang="zh-CN" sz="2800" dirty="0">
                <a:solidFill>
                  <a:srgbClr val="FF0000"/>
                </a:solidFill>
              </a:rPr>
              <a:t>(away)</a:t>
            </a:r>
            <a:r>
              <a:rPr lang="zh-CN" altLang="en-US" sz="2800" dirty="0"/>
              <a:t>两种作战情况</a:t>
            </a:r>
            <a:r>
              <a:rPr lang="en-US" altLang="zh-CN" sz="2800" dirty="0"/>
              <a:t>, </a:t>
            </a:r>
            <a:r>
              <a:rPr lang="zh-CN" altLang="en-US" sz="2800" dirty="0"/>
              <a:t>任何一支队伍与其他所有队伍需要进行两次作战，一次主场一次客场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DFBA8BA-D859-91CB-1E72-5D2CD986F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20" y="0"/>
            <a:ext cx="6049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4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56C3B04-51B7-42FA-9138-6993CA23D121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Q3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782A1EB-35F1-DEDF-256C-3F0DC7DF1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302"/>
            <a:ext cx="12192000" cy="191466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F9FBA9E-95E2-DC51-9995-D103007AD7E4}"/>
              </a:ext>
            </a:extLst>
          </p:cNvPr>
          <p:cNvSpPr txBox="1"/>
          <p:nvPr/>
        </p:nvSpPr>
        <p:spPr>
          <a:xfrm>
            <a:off x="153422" y="3743517"/>
            <a:ext cx="10162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The Traveling Tournament Problem (TTP) addresses the problem</a:t>
            </a:r>
          </a:p>
          <a:p>
            <a:r>
              <a:rPr lang="en-US" altLang="zh-CN" sz="2800" dirty="0"/>
              <a:t>of minimizing the total travel distance in a double round robin</a:t>
            </a:r>
          </a:p>
          <a:p>
            <a:r>
              <a:rPr lang="en-US" altLang="zh-CN" sz="2800" dirty="0"/>
              <a:t>league tournament schedule where each team can </a:t>
            </a:r>
            <a:r>
              <a:rPr lang="en-US" altLang="zh-CN" sz="2800" dirty="0">
                <a:highlight>
                  <a:srgbClr val="FFFF00"/>
                </a:highlight>
              </a:rPr>
              <a:t>play at most 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U</a:t>
            </a:r>
          </a:p>
          <a:p>
            <a:r>
              <a:rPr lang="en-US" altLang="zh-CN" sz="2800" dirty="0">
                <a:highlight>
                  <a:srgbClr val="FFFF00"/>
                </a:highlight>
              </a:rPr>
              <a:t>consecutive home and away matches</a:t>
            </a:r>
          </a:p>
          <a:p>
            <a:endParaRPr lang="en-US" altLang="zh-CN" sz="2800" dirty="0">
              <a:highlight>
                <a:srgbClr val="FFFF00"/>
              </a:highlight>
            </a:endParaRPr>
          </a:p>
          <a:p>
            <a:r>
              <a:rPr lang="en-US" altLang="zh-CN" sz="2800" dirty="0"/>
              <a:t>U</a:t>
            </a:r>
            <a:r>
              <a:rPr lang="zh-CN" altLang="en-US" sz="2800" dirty="0"/>
              <a:t>是参数，看作这个问题的限制输入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87365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56C3B04-51B7-42FA-9138-6993CA23D121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Q3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C4A7440-050A-E4D1-127D-1155E115D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57" y="818940"/>
            <a:ext cx="7810245" cy="577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56C3B04-51B7-42FA-9138-6993CA23D121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Q3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0476FD7-0874-5D42-3E62-9CAEF87D04B0}"/>
                  </a:ext>
                </a:extLst>
              </p:cNvPr>
              <p:cNvSpPr txBox="1"/>
              <p:nvPr/>
            </p:nvSpPr>
            <p:spPr>
              <a:xfrm>
                <a:off x="300708" y="1365263"/>
                <a:ext cx="11776736" cy="4317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600" b="1" dirty="0"/>
                  <a:t>形式化描述：</a:t>
                </a:r>
                <a:endParaRPr lang="en-US" altLang="zh-CN" sz="3600" b="1" dirty="0"/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/>
                  <a:t>Input: The number of teams n (n is even), and a distance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32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/>
                  <a:t>Constraints: For every input 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3200" dirty="0"/>
                  <a:t>, M(D, n)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zh-CN" sz="3200" dirty="0"/>
                  <a:t>};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200" dirty="0"/>
                  <a:t> = {(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320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320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 dirty="0"/>
                  <a:t>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 dirty="0"/>
                  <a:t>),…,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 altLang="zh-CN" sz="3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altLang="zh-CN" sz="3200" dirty="0"/>
                  <a:t>)}, of which (u, v) represents the game of u playing at home and v playing away in the </a:t>
                </a:r>
                <a:r>
                  <a:rPr lang="en-US" altLang="zh-CN" sz="3200" dirty="0" err="1"/>
                  <a:t>i-th</a:t>
                </a:r>
                <a:r>
                  <a:rPr lang="en-US" altLang="zh-CN" sz="3200" dirty="0"/>
                  <a:t> round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0476FD7-0874-5D42-3E62-9CAEF87D0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08" y="1365263"/>
                <a:ext cx="11776736" cy="4317336"/>
              </a:xfrm>
              <a:prstGeom prst="rect">
                <a:avLst/>
              </a:prstGeom>
              <a:blipFill>
                <a:blip r:embed="rId3"/>
                <a:stretch>
                  <a:fillRect l="-1553" r="-2277" b="-3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94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56C3B04-51B7-42FA-9138-6993CA23D121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Q3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0476FD7-0874-5D42-3E62-9CAEF87D04B0}"/>
                  </a:ext>
                </a:extLst>
              </p:cNvPr>
              <p:cNvSpPr txBox="1"/>
              <p:nvPr/>
            </p:nvSpPr>
            <p:spPr>
              <a:xfrm>
                <a:off x="300708" y="1365263"/>
                <a:ext cx="11776736" cy="3820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600" b="1" dirty="0"/>
                  <a:t>形式化描述：</a:t>
                </a:r>
                <a:endParaRPr lang="en-US" altLang="zh-CN" sz="3600" b="1" dirty="0"/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/>
                  <a:t>Costs: For each S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zh-CN" sz="3200" dirty="0"/>
                  <a:t>}, cost(D, n, S)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altLang="zh-CN" sz="3200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3200" i="0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2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0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  <m:e>
                        <m: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32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3200" i="1" dirty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32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32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/>
                  <a:t>of which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3200" dirty="0"/>
                  <a:t>, and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32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/>
                  <a:t>Goal: minimum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0476FD7-0874-5D42-3E62-9CAEF87D0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08" y="1365263"/>
                <a:ext cx="11776736" cy="3820661"/>
              </a:xfrm>
              <a:prstGeom prst="rect">
                <a:avLst/>
              </a:prstGeom>
              <a:blipFill>
                <a:blip r:embed="rId3"/>
                <a:stretch>
                  <a:fillRect l="-1553" b="-19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6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5618AD3-2CF2-929C-5ED9-A4B5539E932E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Q4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EEBEAE-058C-A1FC-2C85-770EA51B6883}"/>
              </a:ext>
            </a:extLst>
          </p:cNvPr>
          <p:cNvSpPr txBox="1"/>
          <p:nvPr/>
        </p:nvSpPr>
        <p:spPr>
          <a:xfrm>
            <a:off x="411174" y="1769073"/>
            <a:ext cx="84137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问题引入：</a:t>
            </a:r>
            <a:endParaRPr lang="en-US" altLang="zh-CN" sz="3200" b="1" dirty="0"/>
          </a:p>
          <a:p>
            <a:r>
              <a:rPr lang="en-US" altLang="zh-CN" sz="2800" dirty="0"/>
              <a:t>The Maximum Diversity (MD) problem is the process of </a:t>
            </a:r>
            <a:r>
              <a:rPr lang="en-US" altLang="zh-CN" sz="2800" dirty="0">
                <a:highlight>
                  <a:srgbClr val="FFFF00"/>
                </a:highlight>
              </a:rPr>
              <a:t>selecting a subset of elements where the diversity among selected elements is maximized</a:t>
            </a:r>
            <a:r>
              <a:rPr lang="en-US" altLang="zh-CN" sz="2800" dirty="0"/>
              <a:t>. Several diversity measures were already studied in the literature, optimizing the problem considered in a pure mono-objective approach.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30273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5618AD3-2CF2-929C-5ED9-A4B5539E932E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Q4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83A321C-6723-B1D8-A1E2-A90265DB7230}"/>
              </a:ext>
            </a:extLst>
          </p:cNvPr>
          <p:cNvSpPr txBox="1"/>
          <p:nvPr/>
        </p:nvSpPr>
        <p:spPr>
          <a:xfrm>
            <a:off x="343667" y="2593449"/>
            <a:ext cx="35962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我们选择特定的一种差异性的度量标准：</a:t>
            </a:r>
            <a:endParaRPr lang="en-US" altLang="zh-CN" sz="2800" b="1" dirty="0"/>
          </a:p>
          <a:p>
            <a:r>
              <a:rPr lang="zh-CN" altLang="en-US" sz="2800" b="1" dirty="0"/>
              <a:t>距离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19D496B-527C-2199-5FED-999151961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97" y="0"/>
            <a:ext cx="7417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61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56C3B04-51B7-42FA-9138-6993CA23D121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Q4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0476FD7-0874-5D42-3E62-9CAEF87D04B0}"/>
                  </a:ext>
                </a:extLst>
              </p:cNvPr>
              <p:cNvSpPr txBox="1"/>
              <p:nvPr/>
            </p:nvSpPr>
            <p:spPr>
              <a:xfrm>
                <a:off x="343667" y="1309117"/>
                <a:ext cx="11776736" cy="5190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600" b="1" dirty="0"/>
                  <a:t>形式化描述：</a:t>
                </a:r>
                <a:endParaRPr lang="en-US" altLang="zh-CN" sz="3600" b="1" dirty="0"/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/>
                  <a:t>Input: A set N ={1,2,…,n} of n elements, a positive integer 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/>
                  <a:t>	the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sz="32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/>
                  <a:t>Constraints: an array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dirty="0"/>
                  <a:t> , make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32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/>
                  <a:t>		the binary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3200" dirty="0"/>
                  <a:t> if the element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3200" dirty="0"/>
                  <a:t> is selected,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/>
                  <a:t>		and 0 otherwise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0476FD7-0874-5D42-3E62-9CAEF87D0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7" y="1309117"/>
                <a:ext cx="11776736" cy="5190011"/>
              </a:xfrm>
              <a:prstGeom prst="rect">
                <a:avLst/>
              </a:prstGeom>
              <a:blipFill>
                <a:blip r:embed="rId3"/>
                <a:stretch>
                  <a:fillRect l="-1553" b="-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13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7BC173F-0B89-F2DE-1D57-C3EF737D8F84}"/>
              </a:ext>
            </a:extLst>
          </p:cNvPr>
          <p:cNvSpPr txBox="1"/>
          <p:nvPr/>
        </p:nvSpPr>
        <p:spPr>
          <a:xfrm>
            <a:off x="773251" y="797800"/>
            <a:ext cx="8738964" cy="454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目录：</a:t>
            </a:r>
            <a:endParaRPr lang="en-US" altLang="zh-CN" sz="4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Q1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：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Subset Sum Problem (SSP)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Q2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：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k-</a:t>
            </a:r>
            <a:r>
              <a:rPr lang="en-US" altLang="zh-CN" sz="360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Colorability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 Problem (k-COL)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Q3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：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Travelling Tournament Problem (TTP)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Q4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：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Maximum Diversity Problem (MDP)</a:t>
            </a:r>
            <a:endParaRPr lang="zh-CN" altLang="en-US" sz="3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5572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56C3B04-51B7-42FA-9138-6993CA23D121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Q4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0476FD7-0874-5D42-3E62-9CAEF87D04B0}"/>
                  </a:ext>
                </a:extLst>
              </p:cNvPr>
              <p:cNvSpPr txBox="1"/>
              <p:nvPr/>
            </p:nvSpPr>
            <p:spPr>
              <a:xfrm>
                <a:off x="300708" y="1365263"/>
                <a:ext cx="11776736" cy="3638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600" b="1" dirty="0"/>
                  <a:t>形式化描述：</a:t>
                </a:r>
                <a:endParaRPr lang="en-US" altLang="zh-CN" sz="3600" b="1" dirty="0"/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/>
                  <a:t>Costs: For each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32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b="0" dirty="0"/>
                  <a:t> 		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altLang="zh-CN" sz="32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/>
                  <a:t>Goal: maximum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0476FD7-0874-5D42-3E62-9CAEF87D0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08" y="1365263"/>
                <a:ext cx="11776736" cy="3638625"/>
              </a:xfrm>
              <a:prstGeom prst="rect">
                <a:avLst/>
              </a:prstGeom>
              <a:blipFill>
                <a:blip r:embed="rId3"/>
                <a:stretch>
                  <a:fillRect l="-1553" b="-4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97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CC6C883-AA3C-4CDA-B6CE-47E53C451EBA}"/>
              </a:ext>
            </a:extLst>
          </p:cNvPr>
          <p:cNvSpPr txBox="1"/>
          <p:nvPr/>
        </p:nvSpPr>
        <p:spPr>
          <a:xfrm>
            <a:off x="1288750" y="1932523"/>
            <a:ext cx="80209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/>
              <a:t>Thanks!</a:t>
            </a:r>
            <a:endParaRPr lang="zh-CN" alt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406864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C638F5C-1B1C-8668-7633-3C12822D8305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Q1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ACD5BC-EEE5-3229-538C-0479C6D3DE6D}"/>
              </a:ext>
            </a:extLst>
          </p:cNvPr>
          <p:cNvSpPr txBox="1"/>
          <p:nvPr/>
        </p:nvSpPr>
        <p:spPr>
          <a:xfrm>
            <a:off x="533911" y="1146223"/>
            <a:ext cx="823573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问题引入：</a:t>
            </a:r>
            <a:endParaRPr lang="en-US" altLang="zh-CN" sz="4000" b="1" dirty="0"/>
          </a:p>
          <a:p>
            <a:endParaRPr lang="en-US" altLang="zh-CN" sz="3200" dirty="0"/>
          </a:p>
          <a:p>
            <a:r>
              <a:rPr lang="en-US" altLang="zh-CN" sz="3200" dirty="0"/>
              <a:t>The subset sum problem (SSP) is a decision problem in computer science. In its most general formulation, there is a multiset </a:t>
            </a:r>
            <a:r>
              <a:rPr lang="en-US" altLang="zh-CN" sz="3200" b="1" dirty="0"/>
              <a:t>S</a:t>
            </a:r>
            <a:r>
              <a:rPr lang="en-US" altLang="zh-CN" sz="3200" dirty="0"/>
              <a:t> of integers and a target-sum </a:t>
            </a:r>
            <a:r>
              <a:rPr lang="en-US" altLang="zh-CN" sz="3200" b="1" dirty="0"/>
              <a:t>T</a:t>
            </a:r>
            <a:r>
              <a:rPr lang="en-US" altLang="zh-CN" sz="3200" dirty="0"/>
              <a:t>, and the question is to decide </a:t>
            </a:r>
            <a:r>
              <a:rPr lang="en-US" altLang="zh-CN" sz="3200" dirty="0">
                <a:highlight>
                  <a:srgbClr val="FFFF00"/>
                </a:highlight>
              </a:rPr>
              <a:t>whether any subset of the integers sum to precisely T.</a:t>
            </a:r>
            <a:r>
              <a:rPr lang="en-US" altLang="zh-CN" sz="3200" dirty="0"/>
              <a:t> The problem is known to be NP-hard. Moreover, some restricted variants of it are NP-complete too.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8743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C638F5C-1B1C-8668-7633-3C12822D8305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Q1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4D3BA3C-2546-67AD-3A91-C8C50DD4C144}"/>
              </a:ext>
            </a:extLst>
          </p:cNvPr>
          <p:cNvSpPr txBox="1"/>
          <p:nvPr/>
        </p:nvSpPr>
        <p:spPr>
          <a:xfrm>
            <a:off x="300708" y="1365263"/>
            <a:ext cx="10236371" cy="351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/>
              <a:t>形式化描述：</a:t>
            </a:r>
            <a:endParaRPr lang="en-US" altLang="zh-CN" sz="3600" b="1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3200" dirty="0"/>
              <a:t>Input</a:t>
            </a:r>
            <a:r>
              <a:rPr lang="zh-CN" altLang="en-US" sz="3200" dirty="0"/>
              <a:t>：</a:t>
            </a:r>
            <a:r>
              <a:rPr lang="en-US" altLang="zh-CN" sz="3200" dirty="0"/>
              <a:t>A multiset S of integers and a target-sum T</a:t>
            </a:r>
          </a:p>
          <a:p>
            <a:pPr>
              <a:lnSpc>
                <a:spcPct val="150000"/>
              </a:lnSpc>
            </a:pPr>
            <a:r>
              <a:rPr lang="en-US" altLang="zh-CN" sz="3200" dirty="0"/>
              <a:t>Output: “Yes” if any subset of the integers sum to precisely T, </a:t>
            </a:r>
          </a:p>
          <a:p>
            <a:pPr>
              <a:lnSpc>
                <a:spcPct val="150000"/>
              </a:lnSpc>
            </a:pPr>
            <a:r>
              <a:rPr lang="en-US" altLang="zh-CN" sz="3200" dirty="0"/>
              <a:t>	    “No” otherwise</a:t>
            </a:r>
          </a:p>
        </p:txBody>
      </p:sp>
    </p:spTree>
    <p:extLst>
      <p:ext uri="{BB962C8B-B14F-4D97-AF65-F5344CB8AC3E}">
        <p14:creationId xmlns:p14="http://schemas.microsoft.com/office/powerpoint/2010/main" val="132979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C638F5C-1B1C-8668-7633-3C12822D8305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Q1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6C8DE38-73C7-8AEF-1A8E-12F11AE1C6AC}"/>
                  </a:ext>
                </a:extLst>
              </p:cNvPr>
              <p:cNvSpPr txBox="1"/>
              <p:nvPr/>
            </p:nvSpPr>
            <p:spPr>
              <a:xfrm>
                <a:off x="343667" y="1600200"/>
                <a:ext cx="9475393" cy="359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/>
                  <a:t>符号语言：</a:t>
                </a:r>
                <a:endParaRPr lang="en-US" altLang="zh-CN" sz="3600" b="1" dirty="0"/>
              </a:p>
              <a:p>
                <a:endParaRPr lang="en-US" altLang="zh-CN" sz="36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3600" dirty="0"/>
                  <a:t>SSP</a:t>
                </a:r>
                <a:r>
                  <a:rPr lang="zh-CN" altLang="en-US" sz="3600" dirty="0"/>
                  <a:t>问题是一个</a:t>
                </a:r>
                <a:r>
                  <a:rPr lang="en-US" altLang="zh-CN" sz="3600" dirty="0"/>
                  <a:t>decision problem (T-set, S), </a:t>
                </a:r>
                <a:r>
                  <a:rPr lang="zh-CN" altLang="en-US" sz="3600" dirty="0"/>
                  <a:t>其中</a:t>
                </a:r>
                <a:endParaRPr lang="en-US" altLang="zh-CN" sz="36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3600" dirty="0"/>
                  <a:t>T-set = {X </a:t>
                </a:r>
                <a14:m>
                  <m:oMath xmlns:m="http://schemas.openxmlformats.org/officeDocument/2006/math">
                    <m:r>
                      <a:rPr lang="en-US" altLang="zh-CN" sz="3600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altLang="zh-CN" sz="36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CN" sz="3600" dirty="0"/>
                  <a:t> | the sum of all elements in X precisely equals T }</a:t>
                </a:r>
                <a:endParaRPr lang="zh-CN" altLang="en-US" sz="36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6C8DE38-73C7-8AEF-1A8E-12F11AE1C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7" y="1600200"/>
                <a:ext cx="9475393" cy="3593741"/>
              </a:xfrm>
              <a:prstGeom prst="rect">
                <a:avLst/>
              </a:prstGeom>
              <a:blipFill>
                <a:blip r:embed="rId3"/>
                <a:stretch>
                  <a:fillRect l="-1929" t="-3396" r="-579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31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D399757-801D-EF3A-C648-BF2E93E73512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Q2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4ACC5A-3D7A-43D6-8320-EFE7CEA50D04}"/>
              </a:ext>
            </a:extLst>
          </p:cNvPr>
          <p:cNvSpPr txBox="1"/>
          <p:nvPr/>
        </p:nvSpPr>
        <p:spPr>
          <a:xfrm>
            <a:off x="343667" y="1268932"/>
            <a:ext cx="8235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问题引入：</a:t>
            </a:r>
            <a:endParaRPr lang="en-US" altLang="zh-CN" sz="4000" b="1" dirty="0"/>
          </a:p>
          <a:p>
            <a:endParaRPr lang="en-US" altLang="zh-CN" sz="3200" dirty="0"/>
          </a:p>
          <a:p>
            <a:r>
              <a:rPr lang="zh-CN" altLang="en-US" sz="3200" dirty="0"/>
              <a:t>给定一个无向图，并给出不超过</a:t>
            </a:r>
            <a:r>
              <a:rPr lang="en-US" altLang="zh-CN" sz="3200" dirty="0"/>
              <a:t>k</a:t>
            </a:r>
            <a:r>
              <a:rPr lang="zh-CN" altLang="en-US" sz="3200" dirty="0"/>
              <a:t>种不同颜色，对图进行染色，判断是否可以使图中所有相邻顶点具有不同的颜色</a:t>
            </a:r>
            <a:endParaRPr lang="en-US" altLang="zh-CN" sz="3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F065528-FFE0-6BB3-6600-8531F7D8D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9963"/>
            <a:ext cx="3287607" cy="31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9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D399757-801D-EF3A-C648-BF2E93E73512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Q2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ADDDD6-FD3F-C5AA-E27D-A765866937B6}"/>
              </a:ext>
            </a:extLst>
          </p:cNvPr>
          <p:cNvSpPr txBox="1"/>
          <p:nvPr/>
        </p:nvSpPr>
        <p:spPr>
          <a:xfrm>
            <a:off x="300708" y="1365263"/>
            <a:ext cx="10236371" cy="42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/>
              <a:t>形式化描述：</a:t>
            </a:r>
            <a:endParaRPr lang="en-US" altLang="zh-CN" sz="3600" b="1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3200" dirty="0"/>
              <a:t>Input</a:t>
            </a:r>
            <a:r>
              <a:rPr lang="zh-CN" altLang="en-US" sz="3200" dirty="0"/>
              <a:t>：</a:t>
            </a:r>
            <a:r>
              <a:rPr lang="en-US" altLang="zh-CN" sz="3200" dirty="0"/>
              <a:t>An undirected graph G and an integer k</a:t>
            </a:r>
          </a:p>
          <a:p>
            <a:pPr>
              <a:lnSpc>
                <a:spcPct val="150000"/>
              </a:lnSpc>
            </a:pPr>
            <a:r>
              <a:rPr lang="en-US" altLang="zh-CN" sz="3200" dirty="0"/>
              <a:t>Output: “Yes” if all adjacent vertex pairs are different colors</a:t>
            </a:r>
          </a:p>
          <a:p>
            <a:pPr>
              <a:lnSpc>
                <a:spcPct val="150000"/>
              </a:lnSpc>
            </a:pPr>
            <a:r>
              <a:rPr lang="en-US" altLang="zh-CN" sz="3200" dirty="0"/>
              <a:t>		dyed with no more than k different colors    </a:t>
            </a:r>
          </a:p>
          <a:p>
            <a:pPr>
              <a:lnSpc>
                <a:spcPct val="150000"/>
              </a:lnSpc>
            </a:pPr>
            <a:r>
              <a:rPr lang="en-US" altLang="zh-CN" sz="3200" dirty="0"/>
              <a:t>	    “No” otherwise</a:t>
            </a:r>
          </a:p>
        </p:txBody>
      </p:sp>
    </p:spTree>
    <p:extLst>
      <p:ext uri="{BB962C8B-B14F-4D97-AF65-F5344CB8AC3E}">
        <p14:creationId xmlns:p14="http://schemas.microsoft.com/office/powerpoint/2010/main" val="70170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D399757-801D-EF3A-C648-BF2E93E73512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Q2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4C2964-7EEE-B5F4-2812-4853F80DA58A}"/>
                  </a:ext>
                </a:extLst>
              </p:cNvPr>
              <p:cNvSpPr txBox="1"/>
              <p:nvPr/>
            </p:nvSpPr>
            <p:spPr>
              <a:xfrm>
                <a:off x="343667" y="1600200"/>
                <a:ext cx="9475393" cy="442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/>
                  <a:t>符号语言：</a:t>
                </a:r>
                <a:endParaRPr lang="en-US" altLang="zh-CN" sz="3600" b="1" dirty="0"/>
              </a:p>
              <a:p>
                <a:endParaRPr lang="en-US" altLang="zh-CN" sz="36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3600" dirty="0"/>
                  <a:t>k-COL</a:t>
                </a:r>
                <a:r>
                  <a:rPr lang="zh-CN" altLang="en-US" sz="3600" dirty="0"/>
                  <a:t>问题是一个</a:t>
                </a:r>
                <a:r>
                  <a:rPr lang="en-US" altLang="zh-CN" sz="3600" dirty="0"/>
                  <a:t>decision problem (L, </a:t>
                </a:r>
                <a14:m>
                  <m:oMath xmlns:m="http://schemas.openxmlformats.org/officeDocument/2006/math">
                    <m:r>
                      <a:rPr lang="en-US" altLang="zh-CN" sz="3600" i="1" smtClean="0">
                        <a:latin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US" altLang="zh-CN" sz="36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3600" dirty="0"/>
                  <a:t>其中，</a:t>
                </a:r>
                <a:r>
                  <a:rPr lang="en-US" altLang="zh-CN" sz="3600" dirty="0"/>
                  <a:t>L = {</a:t>
                </a:r>
                <a14:m>
                  <m:oMath xmlns:m="http://schemas.openxmlformats.org/officeDocument/2006/math">
                    <m:r>
                      <a:rPr lang="zh-CN" altLang="en-US" sz="36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zh-CN" altLang="en-US" sz="36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3600" i="1" smtClean="0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p>
                        <m:r>
                          <a:rPr lang="zh-CN" altLang="en-US" sz="360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3600" dirty="0"/>
                  <a:t> </a:t>
                </a:r>
                <a:r>
                  <a:rPr lang="en-US" altLang="zh-CN" sz="3600" dirty="0"/>
                  <a:t>| </a:t>
                </a:r>
                <a14:m>
                  <m:oMath xmlns:m="http://schemas.openxmlformats.org/officeDocument/2006/math">
                    <m:r>
                      <a:rPr lang="en-US" altLang="zh-CN" sz="360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sz="3600" dirty="0"/>
                  <a:t> is a word that indicates that all adjacent pairs of points have different colors </a:t>
                </a:r>
                <a:r>
                  <a:rPr lang="zh-CN" altLang="en-US" sz="3600" dirty="0"/>
                  <a:t> </a:t>
                </a:r>
                <a:r>
                  <a:rPr lang="en-US" altLang="zh-CN" sz="3600" dirty="0"/>
                  <a:t>}</a:t>
                </a:r>
                <a:endParaRPr lang="zh-CN" altLang="en-US" sz="36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4C2964-7EEE-B5F4-2812-4853F80DA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7" y="1600200"/>
                <a:ext cx="9475393" cy="4424737"/>
              </a:xfrm>
              <a:prstGeom prst="rect">
                <a:avLst/>
              </a:prstGeom>
              <a:blipFill>
                <a:blip r:embed="rId3"/>
                <a:stretch>
                  <a:fillRect l="-1929" t="-2759" b="-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6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7D1-D89A-89E3-88D5-49A26E4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4C897-4B50-2A53-C27F-FB8EB3BE1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073E1-46F0-1D93-BCDB-741A4717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D399757-801D-EF3A-C648-BF2E93E73512}"/>
              </a:ext>
            </a:extLst>
          </p:cNvPr>
          <p:cNvSpPr txBox="1"/>
          <p:nvPr/>
        </p:nvSpPr>
        <p:spPr>
          <a:xfrm>
            <a:off x="343667" y="331393"/>
            <a:ext cx="252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Q2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4C2964-7EEE-B5F4-2812-4853F80DA58A}"/>
                  </a:ext>
                </a:extLst>
              </p:cNvPr>
              <p:cNvSpPr txBox="1"/>
              <p:nvPr/>
            </p:nvSpPr>
            <p:spPr>
              <a:xfrm>
                <a:off x="102282" y="1442233"/>
                <a:ext cx="12089718" cy="442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/>
                  <a:t>符号语言：</a:t>
                </a:r>
                <a:endParaRPr lang="en-US" altLang="zh-CN" sz="3600" b="1" dirty="0"/>
              </a:p>
              <a:p>
                <a:endParaRPr lang="en-US" altLang="zh-CN" sz="36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3600" dirty="0"/>
                  <a:t>k-COL</a:t>
                </a:r>
                <a:r>
                  <a:rPr lang="zh-CN" altLang="en-US" sz="3600" dirty="0"/>
                  <a:t>问题是一个</a:t>
                </a:r>
                <a:r>
                  <a:rPr lang="en-US" altLang="zh-CN" sz="3600" dirty="0"/>
                  <a:t>decision problem (L, </a:t>
                </a:r>
                <a14:m>
                  <m:oMath xmlns:m="http://schemas.openxmlformats.org/officeDocument/2006/math">
                    <m:r>
                      <a:rPr lang="en-US" altLang="zh-CN" sz="3600" i="1" smtClean="0">
                        <a:latin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US" altLang="zh-CN" sz="36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3600" dirty="0"/>
                  <a:t>其中，</a:t>
                </a:r>
                <a:r>
                  <a:rPr lang="en-US" altLang="zh-CN" sz="3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latin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US" altLang="zh-CN" sz="3600" dirty="0"/>
                  <a:t> = {0, 1, …, k-1, #}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3600" dirty="0"/>
                  <a:t>描述题目中的某种情况的方法为：</a:t>
                </a:r>
                <a:endParaRPr lang="en-US" altLang="zh-CN" sz="3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600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3600" i="0" dirty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zh-CN" altLang="en-US" sz="36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36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600" b="0" i="0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zh-CN" altLang="en-US" sz="36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36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3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#…#</m:t>
                    </m:r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6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##</m:t>
                    </m:r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zh-CN" altLang="en-US" sz="36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zh-CN" altLang="en-US" sz="3600" dirty="0">
                        <a:solidFill>
                          <a:srgbClr val="836967"/>
                        </a:solidFill>
                      </a:rPr>
                      <m:t> </m:t>
                    </m:r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600" dirty="0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nor/>
                      </m:rPr>
                      <a:rPr lang="zh-CN" altLang="en-US" sz="3600" dirty="0" smtClean="0">
                        <a:solidFill>
                          <a:srgbClr val="836967"/>
                        </a:solidFill>
                      </a:rPr>
                      <m:t> </m:t>
                    </m:r>
                    <m:sSub>
                      <m:sSubPr>
                        <m:ctrlPr>
                          <a:rPr lang="zh-CN" alt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sz="36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4C2964-7EEE-B5F4-2812-4853F80DA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2" y="1442233"/>
                <a:ext cx="12089718" cy="4424737"/>
              </a:xfrm>
              <a:prstGeom prst="rect">
                <a:avLst/>
              </a:prstGeom>
              <a:blipFill>
                <a:blip r:embed="rId3"/>
                <a:stretch>
                  <a:fillRect l="-1563" t="-2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12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907</Words>
  <Application>Microsoft Office PowerPoint</Application>
  <PresentationFormat>宽屏</PresentationFormat>
  <Paragraphs>101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鹏 顾</dc:creator>
  <cp:lastModifiedBy>鹏 顾</cp:lastModifiedBy>
  <cp:revision>153</cp:revision>
  <dcterms:created xsi:type="dcterms:W3CDTF">2023-10-30T02:27:24Z</dcterms:created>
  <dcterms:modified xsi:type="dcterms:W3CDTF">2023-10-30T11:34:21Z</dcterms:modified>
</cp:coreProperties>
</file>