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2" r:id="rId6"/>
    <p:sldId id="274" r:id="rId7"/>
    <p:sldId id="276" r:id="rId8"/>
    <p:sldId id="277" r:id="rId9"/>
    <p:sldId id="275" r:id="rId10"/>
    <p:sldId id="278" r:id="rId11"/>
    <p:sldId id="273" r:id="rId12"/>
    <p:sldId id="279" r:id="rId13"/>
    <p:sldId id="283" r:id="rId14"/>
    <p:sldId id="280" r:id="rId15"/>
    <p:sldId id="284" r:id="rId16"/>
    <p:sldId id="285" r:id="rId17"/>
    <p:sldId id="287" r:id="rId18"/>
    <p:sldId id="281" r:id="rId19"/>
    <p:sldId id="286" r:id="rId20"/>
    <p:sldId id="264" r:id="rId21"/>
    <p:sldId id="26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8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4F2C9-9285-C3EF-5EB6-5120EDB970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FECBAED-9DB9-C228-E559-08BF8BD2CC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256152A-BE1F-22FB-6EB7-2925A00B5BDC}"/>
              </a:ext>
            </a:extLst>
          </p:cNvPr>
          <p:cNvSpPr>
            <a:spLocks noGrp="1"/>
          </p:cNvSpPr>
          <p:nvPr>
            <p:ph type="dt" sz="half" idx="10"/>
          </p:nvPr>
        </p:nvSpPr>
        <p:spPr/>
        <p:txBody>
          <a:bodyPr/>
          <a:lstStyle/>
          <a:p>
            <a:fld id="{E7E048F3-2602-4680-939C-88208060B3EA}" type="datetimeFigureOut">
              <a:rPr lang="zh-CN" altLang="en-US" smtClean="0"/>
              <a:t>2023/10/17</a:t>
            </a:fld>
            <a:endParaRPr lang="zh-CN" altLang="en-US"/>
          </a:p>
        </p:txBody>
      </p:sp>
      <p:sp>
        <p:nvSpPr>
          <p:cNvPr id="5" name="页脚占位符 4">
            <a:extLst>
              <a:ext uri="{FF2B5EF4-FFF2-40B4-BE49-F238E27FC236}">
                <a16:creationId xmlns:a16="http://schemas.microsoft.com/office/drawing/2014/main" id="{6AFD5D63-15D9-4C62-21E9-E3719BFD4F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F40E08-239C-5156-E173-FF6FB9A2F165}"/>
              </a:ext>
            </a:extLst>
          </p:cNvPr>
          <p:cNvSpPr>
            <a:spLocks noGrp="1"/>
          </p:cNvSpPr>
          <p:nvPr>
            <p:ph type="sldNum" sz="quarter" idx="12"/>
          </p:nvPr>
        </p:nvSpPr>
        <p:spPr/>
        <p:txBody>
          <a:bodyPr/>
          <a:lstStyle/>
          <a:p>
            <a:fld id="{88917B7A-9581-43D3-976A-A04E482D85AB}" type="slidenum">
              <a:rPr lang="zh-CN" altLang="en-US" smtClean="0"/>
              <a:t>‹#›</a:t>
            </a:fld>
            <a:endParaRPr lang="zh-CN" altLang="en-US"/>
          </a:p>
        </p:txBody>
      </p:sp>
    </p:spTree>
    <p:extLst>
      <p:ext uri="{BB962C8B-B14F-4D97-AF65-F5344CB8AC3E}">
        <p14:creationId xmlns:p14="http://schemas.microsoft.com/office/powerpoint/2010/main" val="189521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2A1E19-8CD0-AC3E-C412-7CEA02179F0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DE5A4FD-1B0B-152A-0C42-81F5830292B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9986100-764C-F00C-08F8-9D7FF9A7F483}"/>
              </a:ext>
            </a:extLst>
          </p:cNvPr>
          <p:cNvSpPr>
            <a:spLocks noGrp="1"/>
          </p:cNvSpPr>
          <p:nvPr>
            <p:ph type="dt" sz="half" idx="10"/>
          </p:nvPr>
        </p:nvSpPr>
        <p:spPr/>
        <p:txBody>
          <a:bodyPr/>
          <a:lstStyle/>
          <a:p>
            <a:fld id="{E7E048F3-2602-4680-939C-88208060B3EA}" type="datetimeFigureOut">
              <a:rPr lang="zh-CN" altLang="en-US" smtClean="0"/>
              <a:t>2023/10/17</a:t>
            </a:fld>
            <a:endParaRPr lang="zh-CN" altLang="en-US"/>
          </a:p>
        </p:txBody>
      </p:sp>
      <p:sp>
        <p:nvSpPr>
          <p:cNvPr id="5" name="页脚占位符 4">
            <a:extLst>
              <a:ext uri="{FF2B5EF4-FFF2-40B4-BE49-F238E27FC236}">
                <a16:creationId xmlns:a16="http://schemas.microsoft.com/office/drawing/2014/main" id="{CADA8D0F-8354-EBF3-A360-B0CB7AEF7B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7FEDAA-4945-168D-0040-9E596C2FDC2C}"/>
              </a:ext>
            </a:extLst>
          </p:cNvPr>
          <p:cNvSpPr>
            <a:spLocks noGrp="1"/>
          </p:cNvSpPr>
          <p:nvPr>
            <p:ph type="sldNum" sz="quarter" idx="12"/>
          </p:nvPr>
        </p:nvSpPr>
        <p:spPr/>
        <p:txBody>
          <a:bodyPr/>
          <a:lstStyle/>
          <a:p>
            <a:fld id="{88917B7A-9581-43D3-976A-A04E482D85AB}" type="slidenum">
              <a:rPr lang="zh-CN" altLang="en-US" smtClean="0"/>
              <a:t>‹#›</a:t>
            </a:fld>
            <a:endParaRPr lang="zh-CN" altLang="en-US"/>
          </a:p>
        </p:txBody>
      </p:sp>
    </p:spTree>
    <p:extLst>
      <p:ext uri="{BB962C8B-B14F-4D97-AF65-F5344CB8AC3E}">
        <p14:creationId xmlns:p14="http://schemas.microsoft.com/office/powerpoint/2010/main" val="42499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42EC8CF-637D-D5C6-884D-54E531AD2A2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A91971C-765D-41E2-EA31-C0A482613C6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AE8831-A5BB-AEFE-3D80-DDC44EA4A5AA}"/>
              </a:ext>
            </a:extLst>
          </p:cNvPr>
          <p:cNvSpPr>
            <a:spLocks noGrp="1"/>
          </p:cNvSpPr>
          <p:nvPr>
            <p:ph type="dt" sz="half" idx="10"/>
          </p:nvPr>
        </p:nvSpPr>
        <p:spPr/>
        <p:txBody>
          <a:bodyPr/>
          <a:lstStyle/>
          <a:p>
            <a:fld id="{E7E048F3-2602-4680-939C-88208060B3EA}" type="datetimeFigureOut">
              <a:rPr lang="zh-CN" altLang="en-US" smtClean="0"/>
              <a:t>2023/10/17</a:t>
            </a:fld>
            <a:endParaRPr lang="zh-CN" altLang="en-US"/>
          </a:p>
        </p:txBody>
      </p:sp>
      <p:sp>
        <p:nvSpPr>
          <p:cNvPr id="5" name="页脚占位符 4">
            <a:extLst>
              <a:ext uri="{FF2B5EF4-FFF2-40B4-BE49-F238E27FC236}">
                <a16:creationId xmlns:a16="http://schemas.microsoft.com/office/drawing/2014/main" id="{0EA7647B-417B-5051-C9B7-592E1E4F7E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7DDC30-C0EE-D3AE-01F2-15E4D3F760F6}"/>
              </a:ext>
            </a:extLst>
          </p:cNvPr>
          <p:cNvSpPr>
            <a:spLocks noGrp="1"/>
          </p:cNvSpPr>
          <p:nvPr>
            <p:ph type="sldNum" sz="quarter" idx="12"/>
          </p:nvPr>
        </p:nvSpPr>
        <p:spPr/>
        <p:txBody>
          <a:bodyPr/>
          <a:lstStyle/>
          <a:p>
            <a:fld id="{88917B7A-9581-43D3-976A-A04E482D85AB}" type="slidenum">
              <a:rPr lang="zh-CN" altLang="en-US" smtClean="0"/>
              <a:t>‹#›</a:t>
            </a:fld>
            <a:endParaRPr lang="zh-CN" altLang="en-US"/>
          </a:p>
        </p:txBody>
      </p:sp>
    </p:spTree>
    <p:extLst>
      <p:ext uri="{BB962C8B-B14F-4D97-AF65-F5344CB8AC3E}">
        <p14:creationId xmlns:p14="http://schemas.microsoft.com/office/powerpoint/2010/main" val="38695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301886-64B3-31FE-84D5-054F67C103D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93EA4B-21EB-96DD-E46E-3E065FDA772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785F57E-480A-3EDD-03AD-7A66C4F46003}"/>
              </a:ext>
            </a:extLst>
          </p:cNvPr>
          <p:cNvSpPr>
            <a:spLocks noGrp="1"/>
          </p:cNvSpPr>
          <p:nvPr>
            <p:ph type="dt" sz="half" idx="10"/>
          </p:nvPr>
        </p:nvSpPr>
        <p:spPr/>
        <p:txBody>
          <a:bodyPr/>
          <a:lstStyle/>
          <a:p>
            <a:fld id="{E7E048F3-2602-4680-939C-88208060B3EA}" type="datetimeFigureOut">
              <a:rPr lang="zh-CN" altLang="en-US" smtClean="0"/>
              <a:t>2023/10/17</a:t>
            </a:fld>
            <a:endParaRPr lang="zh-CN" altLang="en-US"/>
          </a:p>
        </p:txBody>
      </p:sp>
      <p:sp>
        <p:nvSpPr>
          <p:cNvPr id="5" name="页脚占位符 4">
            <a:extLst>
              <a:ext uri="{FF2B5EF4-FFF2-40B4-BE49-F238E27FC236}">
                <a16:creationId xmlns:a16="http://schemas.microsoft.com/office/drawing/2014/main" id="{0CD7525C-C419-9775-B83B-A5991C1236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89A441C-0971-D3B2-52FF-371F42989129}"/>
              </a:ext>
            </a:extLst>
          </p:cNvPr>
          <p:cNvSpPr>
            <a:spLocks noGrp="1"/>
          </p:cNvSpPr>
          <p:nvPr>
            <p:ph type="sldNum" sz="quarter" idx="12"/>
          </p:nvPr>
        </p:nvSpPr>
        <p:spPr/>
        <p:txBody>
          <a:bodyPr/>
          <a:lstStyle/>
          <a:p>
            <a:fld id="{88917B7A-9581-43D3-976A-A04E482D85AB}" type="slidenum">
              <a:rPr lang="zh-CN" altLang="en-US" smtClean="0"/>
              <a:t>‹#›</a:t>
            </a:fld>
            <a:endParaRPr lang="zh-CN" altLang="en-US"/>
          </a:p>
        </p:txBody>
      </p:sp>
    </p:spTree>
    <p:extLst>
      <p:ext uri="{BB962C8B-B14F-4D97-AF65-F5344CB8AC3E}">
        <p14:creationId xmlns:p14="http://schemas.microsoft.com/office/powerpoint/2010/main" val="3444456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1EE230-7F7A-478E-218D-D4FA392111E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C1480C4-BF46-4766-CBA7-85414576D4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946B0D3-4879-BD7F-D615-6F055C8D30D0}"/>
              </a:ext>
            </a:extLst>
          </p:cNvPr>
          <p:cNvSpPr>
            <a:spLocks noGrp="1"/>
          </p:cNvSpPr>
          <p:nvPr>
            <p:ph type="dt" sz="half" idx="10"/>
          </p:nvPr>
        </p:nvSpPr>
        <p:spPr/>
        <p:txBody>
          <a:bodyPr/>
          <a:lstStyle/>
          <a:p>
            <a:fld id="{E7E048F3-2602-4680-939C-88208060B3EA}" type="datetimeFigureOut">
              <a:rPr lang="zh-CN" altLang="en-US" smtClean="0"/>
              <a:t>2023/10/17</a:t>
            </a:fld>
            <a:endParaRPr lang="zh-CN" altLang="en-US"/>
          </a:p>
        </p:txBody>
      </p:sp>
      <p:sp>
        <p:nvSpPr>
          <p:cNvPr id="5" name="页脚占位符 4">
            <a:extLst>
              <a:ext uri="{FF2B5EF4-FFF2-40B4-BE49-F238E27FC236}">
                <a16:creationId xmlns:a16="http://schemas.microsoft.com/office/drawing/2014/main" id="{00900F4F-E2F4-3AE1-1C17-C49F58D115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574898-022E-ECFF-6B8C-AA9F1F4A7BA9}"/>
              </a:ext>
            </a:extLst>
          </p:cNvPr>
          <p:cNvSpPr>
            <a:spLocks noGrp="1"/>
          </p:cNvSpPr>
          <p:nvPr>
            <p:ph type="sldNum" sz="quarter" idx="12"/>
          </p:nvPr>
        </p:nvSpPr>
        <p:spPr/>
        <p:txBody>
          <a:bodyPr/>
          <a:lstStyle/>
          <a:p>
            <a:fld id="{88917B7A-9581-43D3-976A-A04E482D85AB}" type="slidenum">
              <a:rPr lang="zh-CN" altLang="en-US" smtClean="0"/>
              <a:t>‹#›</a:t>
            </a:fld>
            <a:endParaRPr lang="zh-CN" altLang="en-US"/>
          </a:p>
        </p:txBody>
      </p:sp>
    </p:spTree>
    <p:extLst>
      <p:ext uri="{BB962C8B-B14F-4D97-AF65-F5344CB8AC3E}">
        <p14:creationId xmlns:p14="http://schemas.microsoft.com/office/powerpoint/2010/main" val="64119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974B7B-595F-7F30-DEF5-7700AF2492E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CFF4815-6CF7-E1C1-3FB9-FF303535336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5D980AB-12D8-4601-EBFE-27E2A0BDF79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B81AAF8-501F-F880-A93D-234F0A27D5A1}"/>
              </a:ext>
            </a:extLst>
          </p:cNvPr>
          <p:cNvSpPr>
            <a:spLocks noGrp="1"/>
          </p:cNvSpPr>
          <p:nvPr>
            <p:ph type="dt" sz="half" idx="10"/>
          </p:nvPr>
        </p:nvSpPr>
        <p:spPr/>
        <p:txBody>
          <a:bodyPr/>
          <a:lstStyle/>
          <a:p>
            <a:fld id="{E7E048F3-2602-4680-939C-88208060B3EA}" type="datetimeFigureOut">
              <a:rPr lang="zh-CN" altLang="en-US" smtClean="0"/>
              <a:t>2023/10/17</a:t>
            </a:fld>
            <a:endParaRPr lang="zh-CN" altLang="en-US"/>
          </a:p>
        </p:txBody>
      </p:sp>
      <p:sp>
        <p:nvSpPr>
          <p:cNvPr id="6" name="页脚占位符 5">
            <a:extLst>
              <a:ext uri="{FF2B5EF4-FFF2-40B4-BE49-F238E27FC236}">
                <a16:creationId xmlns:a16="http://schemas.microsoft.com/office/drawing/2014/main" id="{C6D9BC4E-F85D-0510-9AD3-45E3BE042C4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A406FE1-CE32-AE23-BF0A-2D4F5E70184B}"/>
              </a:ext>
            </a:extLst>
          </p:cNvPr>
          <p:cNvSpPr>
            <a:spLocks noGrp="1"/>
          </p:cNvSpPr>
          <p:nvPr>
            <p:ph type="sldNum" sz="quarter" idx="12"/>
          </p:nvPr>
        </p:nvSpPr>
        <p:spPr/>
        <p:txBody>
          <a:bodyPr/>
          <a:lstStyle/>
          <a:p>
            <a:fld id="{88917B7A-9581-43D3-976A-A04E482D85AB}" type="slidenum">
              <a:rPr lang="zh-CN" altLang="en-US" smtClean="0"/>
              <a:t>‹#›</a:t>
            </a:fld>
            <a:endParaRPr lang="zh-CN" altLang="en-US"/>
          </a:p>
        </p:txBody>
      </p:sp>
    </p:spTree>
    <p:extLst>
      <p:ext uri="{BB962C8B-B14F-4D97-AF65-F5344CB8AC3E}">
        <p14:creationId xmlns:p14="http://schemas.microsoft.com/office/powerpoint/2010/main" val="3712637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C83083-34F6-943E-5243-48CA9A124A1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29982E0-3F73-F0DE-EBEC-2824B52F3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237A616-E6AB-7E61-6D13-8BFAD99EFEF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9F95A09-8227-A104-74F9-5DAFC44650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42BCA69-077F-91C1-498C-EFF3A8C9092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D7979D5-BCBC-4BB9-B2A5-34FF2D054E26}"/>
              </a:ext>
            </a:extLst>
          </p:cNvPr>
          <p:cNvSpPr>
            <a:spLocks noGrp="1"/>
          </p:cNvSpPr>
          <p:nvPr>
            <p:ph type="dt" sz="half" idx="10"/>
          </p:nvPr>
        </p:nvSpPr>
        <p:spPr/>
        <p:txBody>
          <a:bodyPr/>
          <a:lstStyle/>
          <a:p>
            <a:fld id="{E7E048F3-2602-4680-939C-88208060B3EA}" type="datetimeFigureOut">
              <a:rPr lang="zh-CN" altLang="en-US" smtClean="0"/>
              <a:t>2023/10/17</a:t>
            </a:fld>
            <a:endParaRPr lang="zh-CN" altLang="en-US"/>
          </a:p>
        </p:txBody>
      </p:sp>
      <p:sp>
        <p:nvSpPr>
          <p:cNvPr id="8" name="页脚占位符 7">
            <a:extLst>
              <a:ext uri="{FF2B5EF4-FFF2-40B4-BE49-F238E27FC236}">
                <a16:creationId xmlns:a16="http://schemas.microsoft.com/office/drawing/2014/main" id="{60AC11AB-E2AB-9789-F6BF-D891446CFA8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39652C9-7FA3-4992-4931-5FFEA354FBA9}"/>
              </a:ext>
            </a:extLst>
          </p:cNvPr>
          <p:cNvSpPr>
            <a:spLocks noGrp="1"/>
          </p:cNvSpPr>
          <p:nvPr>
            <p:ph type="sldNum" sz="quarter" idx="12"/>
          </p:nvPr>
        </p:nvSpPr>
        <p:spPr/>
        <p:txBody>
          <a:bodyPr/>
          <a:lstStyle/>
          <a:p>
            <a:fld id="{88917B7A-9581-43D3-976A-A04E482D85AB}" type="slidenum">
              <a:rPr lang="zh-CN" altLang="en-US" smtClean="0"/>
              <a:t>‹#›</a:t>
            </a:fld>
            <a:endParaRPr lang="zh-CN" altLang="en-US"/>
          </a:p>
        </p:txBody>
      </p:sp>
    </p:spTree>
    <p:extLst>
      <p:ext uri="{BB962C8B-B14F-4D97-AF65-F5344CB8AC3E}">
        <p14:creationId xmlns:p14="http://schemas.microsoft.com/office/powerpoint/2010/main" val="316094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4FF3F8-9B81-2A42-38D7-E6BAE49472A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2C0E419-1454-DF3D-3F53-9EF68D80382F}"/>
              </a:ext>
            </a:extLst>
          </p:cNvPr>
          <p:cNvSpPr>
            <a:spLocks noGrp="1"/>
          </p:cNvSpPr>
          <p:nvPr>
            <p:ph type="dt" sz="half" idx="10"/>
          </p:nvPr>
        </p:nvSpPr>
        <p:spPr/>
        <p:txBody>
          <a:bodyPr/>
          <a:lstStyle/>
          <a:p>
            <a:fld id="{E7E048F3-2602-4680-939C-88208060B3EA}" type="datetimeFigureOut">
              <a:rPr lang="zh-CN" altLang="en-US" smtClean="0"/>
              <a:t>2023/10/17</a:t>
            </a:fld>
            <a:endParaRPr lang="zh-CN" altLang="en-US"/>
          </a:p>
        </p:txBody>
      </p:sp>
      <p:sp>
        <p:nvSpPr>
          <p:cNvPr id="4" name="页脚占位符 3">
            <a:extLst>
              <a:ext uri="{FF2B5EF4-FFF2-40B4-BE49-F238E27FC236}">
                <a16:creationId xmlns:a16="http://schemas.microsoft.com/office/drawing/2014/main" id="{3C428979-1D1F-A69B-9ED8-CEFE8BA3F7C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10D88FF-9E8A-A45F-ED41-15AB60C8F988}"/>
              </a:ext>
            </a:extLst>
          </p:cNvPr>
          <p:cNvSpPr>
            <a:spLocks noGrp="1"/>
          </p:cNvSpPr>
          <p:nvPr>
            <p:ph type="sldNum" sz="quarter" idx="12"/>
          </p:nvPr>
        </p:nvSpPr>
        <p:spPr/>
        <p:txBody>
          <a:bodyPr/>
          <a:lstStyle/>
          <a:p>
            <a:fld id="{88917B7A-9581-43D3-976A-A04E482D85AB}" type="slidenum">
              <a:rPr lang="zh-CN" altLang="en-US" smtClean="0"/>
              <a:t>‹#›</a:t>
            </a:fld>
            <a:endParaRPr lang="zh-CN" altLang="en-US"/>
          </a:p>
        </p:txBody>
      </p:sp>
    </p:spTree>
    <p:extLst>
      <p:ext uri="{BB962C8B-B14F-4D97-AF65-F5344CB8AC3E}">
        <p14:creationId xmlns:p14="http://schemas.microsoft.com/office/powerpoint/2010/main" val="236836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5372EFF-4D20-FE09-584C-574E2A344466}"/>
              </a:ext>
            </a:extLst>
          </p:cNvPr>
          <p:cNvSpPr>
            <a:spLocks noGrp="1"/>
          </p:cNvSpPr>
          <p:nvPr>
            <p:ph type="dt" sz="half" idx="10"/>
          </p:nvPr>
        </p:nvSpPr>
        <p:spPr/>
        <p:txBody>
          <a:bodyPr/>
          <a:lstStyle/>
          <a:p>
            <a:fld id="{E7E048F3-2602-4680-939C-88208060B3EA}" type="datetimeFigureOut">
              <a:rPr lang="zh-CN" altLang="en-US" smtClean="0"/>
              <a:t>2023/10/17</a:t>
            </a:fld>
            <a:endParaRPr lang="zh-CN" altLang="en-US"/>
          </a:p>
        </p:txBody>
      </p:sp>
      <p:sp>
        <p:nvSpPr>
          <p:cNvPr id="3" name="页脚占位符 2">
            <a:extLst>
              <a:ext uri="{FF2B5EF4-FFF2-40B4-BE49-F238E27FC236}">
                <a16:creationId xmlns:a16="http://schemas.microsoft.com/office/drawing/2014/main" id="{96A8EE9F-C563-314B-A9D1-EBD7E73010C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04DE99C-1673-A016-698D-F2BEF60E13AF}"/>
              </a:ext>
            </a:extLst>
          </p:cNvPr>
          <p:cNvSpPr>
            <a:spLocks noGrp="1"/>
          </p:cNvSpPr>
          <p:nvPr>
            <p:ph type="sldNum" sz="quarter" idx="12"/>
          </p:nvPr>
        </p:nvSpPr>
        <p:spPr/>
        <p:txBody>
          <a:bodyPr/>
          <a:lstStyle/>
          <a:p>
            <a:fld id="{88917B7A-9581-43D3-976A-A04E482D85AB}" type="slidenum">
              <a:rPr lang="zh-CN" altLang="en-US" smtClean="0"/>
              <a:t>‹#›</a:t>
            </a:fld>
            <a:endParaRPr lang="zh-CN" altLang="en-US"/>
          </a:p>
        </p:txBody>
      </p:sp>
    </p:spTree>
    <p:extLst>
      <p:ext uri="{BB962C8B-B14F-4D97-AF65-F5344CB8AC3E}">
        <p14:creationId xmlns:p14="http://schemas.microsoft.com/office/powerpoint/2010/main" val="27371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A3ED09-D929-1438-80D1-C6147D926B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D69ACF2-5A17-274A-1D88-6715F63543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27BF1E2-5D8D-56B4-2480-DFC728BAB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3C23B6-5E4D-7AA5-A455-BAAB8B22E69D}"/>
              </a:ext>
            </a:extLst>
          </p:cNvPr>
          <p:cNvSpPr>
            <a:spLocks noGrp="1"/>
          </p:cNvSpPr>
          <p:nvPr>
            <p:ph type="dt" sz="half" idx="10"/>
          </p:nvPr>
        </p:nvSpPr>
        <p:spPr/>
        <p:txBody>
          <a:bodyPr/>
          <a:lstStyle/>
          <a:p>
            <a:fld id="{E7E048F3-2602-4680-939C-88208060B3EA}" type="datetimeFigureOut">
              <a:rPr lang="zh-CN" altLang="en-US" smtClean="0"/>
              <a:t>2023/10/17</a:t>
            </a:fld>
            <a:endParaRPr lang="zh-CN" altLang="en-US"/>
          </a:p>
        </p:txBody>
      </p:sp>
      <p:sp>
        <p:nvSpPr>
          <p:cNvPr id="6" name="页脚占位符 5">
            <a:extLst>
              <a:ext uri="{FF2B5EF4-FFF2-40B4-BE49-F238E27FC236}">
                <a16:creationId xmlns:a16="http://schemas.microsoft.com/office/drawing/2014/main" id="{CCF04856-7313-4F83-A980-FF41AF895E9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CBF308-E513-CE0B-EF50-B2851E051FDD}"/>
              </a:ext>
            </a:extLst>
          </p:cNvPr>
          <p:cNvSpPr>
            <a:spLocks noGrp="1"/>
          </p:cNvSpPr>
          <p:nvPr>
            <p:ph type="sldNum" sz="quarter" idx="12"/>
          </p:nvPr>
        </p:nvSpPr>
        <p:spPr/>
        <p:txBody>
          <a:bodyPr/>
          <a:lstStyle/>
          <a:p>
            <a:fld id="{88917B7A-9581-43D3-976A-A04E482D85AB}" type="slidenum">
              <a:rPr lang="zh-CN" altLang="en-US" smtClean="0"/>
              <a:t>‹#›</a:t>
            </a:fld>
            <a:endParaRPr lang="zh-CN" altLang="en-US"/>
          </a:p>
        </p:txBody>
      </p:sp>
    </p:spTree>
    <p:extLst>
      <p:ext uri="{BB962C8B-B14F-4D97-AF65-F5344CB8AC3E}">
        <p14:creationId xmlns:p14="http://schemas.microsoft.com/office/powerpoint/2010/main" val="249452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CCB6D-A5B3-725D-AEC9-82A2960662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9E67DE1-1C44-8F81-87A4-451F69DCC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815EDF6-AB79-4ACE-CAE1-53741565E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E0BF478-5D31-1370-D1E8-C13BC1FCF5BB}"/>
              </a:ext>
            </a:extLst>
          </p:cNvPr>
          <p:cNvSpPr>
            <a:spLocks noGrp="1"/>
          </p:cNvSpPr>
          <p:nvPr>
            <p:ph type="dt" sz="half" idx="10"/>
          </p:nvPr>
        </p:nvSpPr>
        <p:spPr/>
        <p:txBody>
          <a:bodyPr/>
          <a:lstStyle/>
          <a:p>
            <a:fld id="{E7E048F3-2602-4680-939C-88208060B3EA}" type="datetimeFigureOut">
              <a:rPr lang="zh-CN" altLang="en-US" smtClean="0"/>
              <a:t>2023/10/17</a:t>
            </a:fld>
            <a:endParaRPr lang="zh-CN" altLang="en-US"/>
          </a:p>
        </p:txBody>
      </p:sp>
      <p:sp>
        <p:nvSpPr>
          <p:cNvPr id="6" name="页脚占位符 5">
            <a:extLst>
              <a:ext uri="{FF2B5EF4-FFF2-40B4-BE49-F238E27FC236}">
                <a16:creationId xmlns:a16="http://schemas.microsoft.com/office/drawing/2014/main" id="{D13E53D2-DE01-0CE4-C5B7-21CEC3017A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A09A5B8-E750-05FB-EAFC-6DD6EB60CEAA}"/>
              </a:ext>
            </a:extLst>
          </p:cNvPr>
          <p:cNvSpPr>
            <a:spLocks noGrp="1"/>
          </p:cNvSpPr>
          <p:nvPr>
            <p:ph type="sldNum" sz="quarter" idx="12"/>
          </p:nvPr>
        </p:nvSpPr>
        <p:spPr/>
        <p:txBody>
          <a:bodyPr/>
          <a:lstStyle/>
          <a:p>
            <a:fld id="{88917B7A-9581-43D3-976A-A04E482D85AB}" type="slidenum">
              <a:rPr lang="zh-CN" altLang="en-US" smtClean="0"/>
              <a:t>‹#›</a:t>
            </a:fld>
            <a:endParaRPr lang="zh-CN" altLang="en-US"/>
          </a:p>
        </p:txBody>
      </p:sp>
    </p:spTree>
    <p:extLst>
      <p:ext uri="{BB962C8B-B14F-4D97-AF65-F5344CB8AC3E}">
        <p14:creationId xmlns:p14="http://schemas.microsoft.com/office/powerpoint/2010/main" val="28048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44BC708-80FF-4FD7-3810-F22AB3D97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3E61FDB-F10A-30A6-9467-F1C1911246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47B423B-27D9-E563-2721-B4367CD3E1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048F3-2602-4680-939C-88208060B3EA}" type="datetimeFigureOut">
              <a:rPr lang="zh-CN" altLang="en-US" smtClean="0"/>
              <a:t>2023/10/17</a:t>
            </a:fld>
            <a:endParaRPr lang="zh-CN" altLang="en-US"/>
          </a:p>
        </p:txBody>
      </p:sp>
      <p:sp>
        <p:nvSpPr>
          <p:cNvPr id="5" name="页脚占位符 4">
            <a:extLst>
              <a:ext uri="{FF2B5EF4-FFF2-40B4-BE49-F238E27FC236}">
                <a16:creationId xmlns:a16="http://schemas.microsoft.com/office/drawing/2014/main" id="{E8F0A2A9-7FD3-24E3-4605-78849D0BF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21280FC-DE2F-5563-9B44-28703B091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17B7A-9581-43D3-976A-A04E482D85AB}" type="slidenum">
              <a:rPr lang="zh-CN" altLang="en-US" smtClean="0"/>
              <a:t>‹#›</a:t>
            </a:fld>
            <a:endParaRPr lang="zh-CN" altLang="en-US"/>
          </a:p>
        </p:txBody>
      </p:sp>
    </p:spTree>
    <p:extLst>
      <p:ext uri="{BB962C8B-B14F-4D97-AF65-F5344CB8AC3E}">
        <p14:creationId xmlns:p14="http://schemas.microsoft.com/office/powerpoint/2010/main" val="51022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145/1044731.1044732"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21F2F7E4-BDBF-1465-02DC-909BD45D509C}"/>
              </a:ext>
            </a:extLst>
          </p:cNvPr>
          <p:cNvSpPr txBox="1"/>
          <p:nvPr/>
        </p:nvSpPr>
        <p:spPr>
          <a:xfrm>
            <a:off x="374350" y="2171006"/>
            <a:ext cx="10168865" cy="923330"/>
          </a:xfrm>
          <a:prstGeom prst="rect">
            <a:avLst/>
          </a:prstGeom>
          <a:noFill/>
        </p:spPr>
        <p:txBody>
          <a:bodyPr wrap="square" rtlCol="0">
            <a:spAutoFit/>
          </a:bodyPr>
          <a:lstStyle/>
          <a:p>
            <a:r>
              <a:rPr lang="zh-CN" altLang="en-US" sz="5400" b="1" dirty="0"/>
              <a:t>距离索引（</a:t>
            </a:r>
            <a:r>
              <a:rPr lang="en-US" altLang="zh-CN" sz="5400" b="1" dirty="0"/>
              <a:t>Distance Oracle</a:t>
            </a:r>
            <a:r>
              <a:rPr lang="zh-CN" altLang="en-US" sz="5400" b="1" dirty="0"/>
              <a:t>）</a:t>
            </a:r>
          </a:p>
        </p:txBody>
      </p:sp>
      <p:sp>
        <p:nvSpPr>
          <p:cNvPr id="6" name="文本框 5">
            <a:extLst>
              <a:ext uri="{FF2B5EF4-FFF2-40B4-BE49-F238E27FC236}">
                <a16:creationId xmlns:a16="http://schemas.microsoft.com/office/drawing/2014/main" id="{FCB1A9B4-28C9-1191-55E6-687A58609E5C}"/>
              </a:ext>
            </a:extLst>
          </p:cNvPr>
          <p:cNvSpPr txBox="1"/>
          <p:nvPr/>
        </p:nvSpPr>
        <p:spPr>
          <a:xfrm>
            <a:off x="6008038" y="4498357"/>
            <a:ext cx="3964446" cy="954107"/>
          </a:xfrm>
          <a:prstGeom prst="rect">
            <a:avLst/>
          </a:prstGeom>
          <a:noFill/>
        </p:spPr>
        <p:txBody>
          <a:bodyPr wrap="square" rtlCol="0">
            <a:spAutoFit/>
          </a:bodyPr>
          <a:lstStyle/>
          <a:p>
            <a:r>
              <a:rPr lang="zh-CN" altLang="en-US" sz="2800" dirty="0"/>
              <a:t>顾鹏 匡亚明学院</a:t>
            </a:r>
            <a:endParaRPr lang="en-US" altLang="zh-CN" sz="2800" dirty="0"/>
          </a:p>
          <a:p>
            <a:r>
              <a:rPr lang="en-US" altLang="zh-CN" sz="2800" dirty="0"/>
              <a:t>221240087</a:t>
            </a:r>
            <a:endParaRPr lang="zh-CN" altLang="en-US" sz="2800" dirty="0"/>
          </a:p>
        </p:txBody>
      </p:sp>
    </p:spTree>
    <p:extLst>
      <p:ext uri="{BB962C8B-B14F-4D97-AF65-F5344CB8AC3E}">
        <p14:creationId xmlns:p14="http://schemas.microsoft.com/office/powerpoint/2010/main" val="185202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3FB1691-2CB8-E351-D781-8ADF28D475A8}"/>
              </a:ext>
            </a:extLst>
          </p:cNvPr>
          <p:cNvSpPr txBox="1"/>
          <p:nvPr/>
        </p:nvSpPr>
        <p:spPr>
          <a:xfrm>
            <a:off x="411173" y="435721"/>
            <a:ext cx="2755474" cy="584775"/>
          </a:xfrm>
          <a:prstGeom prst="rect">
            <a:avLst/>
          </a:prstGeom>
          <a:noFill/>
        </p:spPr>
        <p:txBody>
          <a:bodyPr wrap="square" rtlCol="0">
            <a:spAutoFit/>
          </a:bodyPr>
          <a:lstStyle/>
          <a:p>
            <a:r>
              <a:rPr lang="zh-CN" altLang="en-US" sz="3200" b="1" dirty="0"/>
              <a:t>查询算法</a:t>
            </a:r>
          </a:p>
        </p:txBody>
      </p:sp>
      <p:pic>
        <p:nvPicPr>
          <p:cNvPr id="8" name="图片 7">
            <a:extLst>
              <a:ext uri="{FF2B5EF4-FFF2-40B4-BE49-F238E27FC236}">
                <a16:creationId xmlns:a16="http://schemas.microsoft.com/office/drawing/2014/main" id="{E3EB0331-2E4C-4EB8-03D4-E55697509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254"/>
            <a:ext cx="12192000" cy="3035491"/>
          </a:xfrm>
          <a:prstGeom prst="rect">
            <a:avLst/>
          </a:prstGeom>
        </p:spPr>
      </p:pic>
    </p:spTree>
    <p:extLst>
      <p:ext uri="{BB962C8B-B14F-4D97-AF65-F5344CB8AC3E}">
        <p14:creationId xmlns:p14="http://schemas.microsoft.com/office/powerpoint/2010/main" val="400155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5A091B84-61A8-057B-D848-9ECC957279BC}"/>
              </a:ext>
            </a:extLst>
          </p:cNvPr>
          <p:cNvSpPr txBox="1"/>
          <p:nvPr/>
        </p:nvSpPr>
        <p:spPr>
          <a:xfrm>
            <a:off x="2319753" y="2614325"/>
            <a:ext cx="7045176" cy="923330"/>
          </a:xfrm>
          <a:prstGeom prst="rect">
            <a:avLst/>
          </a:prstGeom>
          <a:noFill/>
        </p:spPr>
        <p:txBody>
          <a:bodyPr wrap="square" rtlCol="0">
            <a:spAutoFit/>
          </a:bodyPr>
          <a:lstStyle/>
          <a:p>
            <a:r>
              <a:rPr lang="en-US" altLang="zh-CN" sz="5400" b="1" dirty="0"/>
              <a:t>Part 02 </a:t>
            </a:r>
            <a:r>
              <a:rPr lang="zh-CN" altLang="en-US" sz="5400" b="1" dirty="0"/>
              <a:t>精确距离索引</a:t>
            </a:r>
          </a:p>
        </p:txBody>
      </p:sp>
    </p:spTree>
    <p:extLst>
      <p:ext uri="{BB962C8B-B14F-4D97-AF65-F5344CB8AC3E}">
        <p14:creationId xmlns:p14="http://schemas.microsoft.com/office/powerpoint/2010/main" val="617508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3FB1691-2CB8-E351-D781-8ADF28D475A8}"/>
              </a:ext>
            </a:extLst>
          </p:cNvPr>
          <p:cNvSpPr txBox="1"/>
          <p:nvPr/>
        </p:nvSpPr>
        <p:spPr>
          <a:xfrm>
            <a:off x="411173" y="435721"/>
            <a:ext cx="2755474" cy="584775"/>
          </a:xfrm>
          <a:prstGeom prst="rect">
            <a:avLst/>
          </a:prstGeom>
          <a:noFill/>
        </p:spPr>
        <p:txBody>
          <a:bodyPr wrap="square" rtlCol="0">
            <a:spAutoFit/>
          </a:bodyPr>
          <a:lstStyle/>
          <a:p>
            <a:r>
              <a:rPr lang="zh-CN" altLang="en-US" sz="3200" b="1" dirty="0"/>
              <a:t>适用场景</a:t>
            </a:r>
            <a:endParaRPr lang="en-US" altLang="zh-CN" sz="3200" b="1" dirty="0"/>
          </a:p>
        </p:txBody>
      </p:sp>
      <p:sp>
        <p:nvSpPr>
          <p:cNvPr id="6" name="文本框 5">
            <a:extLst>
              <a:ext uri="{FF2B5EF4-FFF2-40B4-BE49-F238E27FC236}">
                <a16:creationId xmlns:a16="http://schemas.microsoft.com/office/drawing/2014/main" id="{D6703711-BEBE-6768-2399-A95BC9D5B45D}"/>
              </a:ext>
            </a:extLst>
          </p:cNvPr>
          <p:cNvSpPr txBox="1"/>
          <p:nvPr/>
        </p:nvSpPr>
        <p:spPr>
          <a:xfrm>
            <a:off x="613691" y="2471132"/>
            <a:ext cx="8542583" cy="1569660"/>
          </a:xfrm>
          <a:prstGeom prst="rect">
            <a:avLst/>
          </a:prstGeom>
          <a:noFill/>
        </p:spPr>
        <p:txBody>
          <a:bodyPr wrap="square" rtlCol="0">
            <a:spAutoFit/>
          </a:bodyPr>
          <a:lstStyle/>
          <a:p>
            <a:r>
              <a:rPr lang="en-US" altLang="zh-CN" sz="3200" b="1" dirty="0"/>
              <a:t>Cover Tree</a:t>
            </a:r>
            <a:r>
              <a:rPr lang="zh-CN" altLang="en-US" sz="3200" dirty="0"/>
              <a:t>主要用于高维空间中的距离查询。它的应用场景包括推荐系统、模式识别、图像检索等，其中高维数据集的快速搜索非常重要</a:t>
            </a:r>
          </a:p>
        </p:txBody>
      </p:sp>
    </p:spTree>
    <p:extLst>
      <p:ext uri="{BB962C8B-B14F-4D97-AF65-F5344CB8AC3E}">
        <p14:creationId xmlns:p14="http://schemas.microsoft.com/office/powerpoint/2010/main" val="89498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3FB1691-2CB8-E351-D781-8ADF28D475A8}"/>
              </a:ext>
            </a:extLst>
          </p:cNvPr>
          <p:cNvSpPr txBox="1"/>
          <p:nvPr/>
        </p:nvSpPr>
        <p:spPr>
          <a:xfrm>
            <a:off x="411173" y="435721"/>
            <a:ext cx="2755474" cy="584775"/>
          </a:xfrm>
          <a:prstGeom prst="rect">
            <a:avLst/>
          </a:prstGeom>
          <a:noFill/>
        </p:spPr>
        <p:txBody>
          <a:bodyPr wrap="square" rtlCol="0">
            <a:spAutoFit/>
          </a:bodyPr>
          <a:lstStyle/>
          <a:p>
            <a:r>
              <a:rPr lang="zh-CN" altLang="en-US" sz="3200" b="1" dirty="0"/>
              <a:t>介绍</a:t>
            </a:r>
            <a:endParaRPr lang="en-US" altLang="zh-CN" sz="3200" b="1" dirty="0"/>
          </a:p>
        </p:txBody>
      </p:sp>
      <p:pic>
        <p:nvPicPr>
          <p:cNvPr id="8" name="图片 7">
            <a:extLst>
              <a:ext uri="{FF2B5EF4-FFF2-40B4-BE49-F238E27FC236}">
                <a16:creationId xmlns:a16="http://schemas.microsoft.com/office/drawing/2014/main" id="{4C7EAD35-7E21-941D-7C01-38D605263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13" y="1400518"/>
            <a:ext cx="10446287" cy="2387723"/>
          </a:xfrm>
          <a:prstGeom prst="rect">
            <a:avLst/>
          </a:prstGeom>
        </p:spPr>
      </p:pic>
      <p:pic>
        <p:nvPicPr>
          <p:cNvPr id="10" name="图片 9">
            <a:extLst>
              <a:ext uri="{FF2B5EF4-FFF2-40B4-BE49-F238E27FC236}">
                <a16:creationId xmlns:a16="http://schemas.microsoft.com/office/drawing/2014/main" id="{8A5F5E32-A8D4-30E8-81F6-92954D253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13" y="3996101"/>
            <a:ext cx="10652896" cy="2631892"/>
          </a:xfrm>
          <a:prstGeom prst="rect">
            <a:avLst/>
          </a:prstGeom>
        </p:spPr>
      </p:pic>
    </p:spTree>
    <p:extLst>
      <p:ext uri="{BB962C8B-B14F-4D97-AF65-F5344CB8AC3E}">
        <p14:creationId xmlns:p14="http://schemas.microsoft.com/office/powerpoint/2010/main" val="230152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3FB1691-2CB8-E351-D781-8ADF28D475A8}"/>
              </a:ext>
            </a:extLst>
          </p:cNvPr>
          <p:cNvSpPr txBox="1"/>
          <p:nvPr/>
        </p:nvSpPr>
        <p:spPr>
          <a:xfrm>
            <a:off x="411173" y="435721"/>
            <a:ext cx="2755474" cy="584775"/>
          </a:xfrm>
          <a:prstGeom prst="rect">
            <a:avLst/>
          </a:prstGeom>
          <a:noFill/>
        </p:spPr>
        <p:txBody>
          <a:bodyPr wrap="square" rtlCol="0">
            <a:spAutoFit/>
          </a:bodyPr>
          <a:lstStyle/>
          <a:p>
            <a:r>
              <a:rPr lang="zh-CN" altLang="en-US" sz="3200" b="1" dirty="0"/>
              <a:t>构造算法</a:t>
            </a:r>
            <a:endParaRPr lang="en-US" altLang="zh-CN" sz="3200" b="1" dirty="0"/>
          </a:p>
        </p:txBody>
      </p:sp>
      <p:pic>
        <p:nvPicPr>
          <p:cNvPr id="7" name="图片 6">
            <a:extLst>
              <a:ext uri="{FF2B5EF4-FFF2-40B4-BE49-F238E27FC236}">
                <a16:creationId xmlns:a16="http://schemas.microsoft.com/office/drawing/2014/main" id="{95F729A2-143C-FBD0-AEB7-CE73FAAFA09D}"/>
              </a:ext>
            </a:extLst>
          </p:cNvPr>
          <p:cNvPicPr>
            <a:picLocks noChangeAspect="1"/>
          </p:cNvPicPr>
          <p:nvPr/>
        </p:nvPicPr>
        <p:blipFill rotWithShape="1">
          <a:blip r:embed="rId3">
            <a:extLst>
              <a:ext uri="{28A0092B-C50C-407E-A947-70E740481C1C}">
                <a14:useLocalDpi xmlns:a14="http://schemas.microsoft.com/office/drawing/2010/main" val="0"/>
              </a:ext>
            </a:extLst>
          </a:blip>
          <a:srcRect r="9630"/>
          <a:stretch/>
        </p:blipFill>
        <p:spPr>
          <a:xfrm>
            <a:off x="236539" y="1085384"/>
            <a:ext cx="9496605" cy="4172415"/>
          </a:xfrm>
          <a:prstGeom prst="rect">
            <a:avLst/>
          </a:prstGeom>
        </p:spPr>
      </p:pic>
      <p:pic>
        <p:nvPicPr>
          <p:cNvPr id="9" name="图片 8">
            <a:extLst>
              <a:ext uri="{FF2B5EF4-FFF2-40B4-BE49-F238E27FC236}">
                <a16:creationId xmlns:a16="http://schemas.microsoft.com/office/drawing/2014/main" id="{CDC70F02-9A2B-CC80-AE5E-697FFF5DE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538" y="5408162"/>
            <a:ext cx="11222084" cy="429341"/>
          </a:xfrm>
          <a:prstGeom prst="rect">
            <a:avLst/>
          </a:prstGeom>
        </p:spPr>
      </p:pic>
      <p:pic>
        <p:nvPicPr>
          <p:cNvPr id="11" name="图片 10">
            <a:extLst>
              <a:ext uri="{FF2B5EF4-FFF2-40B4-BE49-F238E27FC236}">
                <a16:creationId xmlns:a16="http://schemas.microsoft.com/office/drawing/2014/main" id="{428B0C65-AB04-77D7-B500-8A94F4DA47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 y="5987865"/>
            <a:ext cx="12186744" cy="584776"/>
          </a:xfrm>
          <a:prstGeom prst="rect">
            <a:avLst/>
          </a:prstGeom>
        </p:spPr>
      </p:pic>
    </p:spTree>
    <p:extLst>
      <p:ext uri="{BB962C8B-B14F-4D97-AF65-F5344CB8AC3E}">
        <p14:creationId xmlns:p14="http://schemas.microsoft.com/office/powerpoint/2010/main" val="353417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3FB1691-2CB8-E351-D781-8ADF28D475A8}"/>
              </a:ext>
            </a:extLst>
          </p:cNvPr>
          <p:cNvSpPr txBox="1"/>
          <p:nvPr/>
        </p:nvSpPr>
        <p:spPr>
          <a:xfrm>
            <a:off x="411173" y="435721"/>
            <a:ext cx="2755474" cy="584775"/>
          </a:xfrm>
          <a:prstGeom prst="rect">
            <a:avLst/>
          </a:prstGeom>
          <a:noFill/>
        </p:spPr>
        <p:txBody>
          <a:bodyPr wrap="square" rtlCol="0">
            <a:spAutoFit/>
          </a:bodyPr>
          <a:lstStyle/>
          <a:p>
            <a:r>
              <a:rPr lang="zh-CN" altLang="en-US" sz="3200" b="1" dirty="0"/>
              <a:t>构造算法</a:t>
            </a:r>
            <a:endParaRPr lang="en-US" altLang="zh-CN" sz="3200" b="1" dirty="0"/>
          </a:p>
        </p:txBody>
      </p:sp>
      <p:pic>
        <p:nvPicPr>
          <p:cNvPr id="8" name="图片 7">
            <a:extLst>
              <a:ext uri="{FF2B5EF4-FFF2-40B4-BE49-F238E27FC236}">
                <a16:creationId xmlns:a16="http://schemas.microsoft.com/office/drawing/2014/main" id="{F8DBC994-E933-7E45-C479-1AB7B8B2A8BB}"/>
              </a:ext>
            </a:extLst>
          </p:cNvPr>
          <p:cNvPicPr>
            <a:picLocks noChangeAspect="1"/>
          </p:cNvPicPr>
          <p:nvPr/>
        </p:nvPicPr>
        <p:blipFill rotWithShape="1">
          <a:blip r:embed="rId3">
            <a:extLst>
              <a:ext uri="{28A0092B-C50C-407E-A947-70E740481C1C}">
                <a14:useLocalDpi xmlns:a14="http://schemas.microsoft.com/office/drawing/2010/main" val="0"/>
              </a:ext>
            </a:extLst>
          </a:blip>
          <a:srcRect r="28008"/>
          <a:stretch/>
        </p:blipFill>
        <p:spPr>
          <a:xfrm>
            <a:off x="307860" y="1020496"/>
            <a:ext cx="8829888" cy="3929351"/>
          </a:xfrm>
          <a:prstGeom prst="rect">
            <a:avLst/>
          </a:prstGeom>
        </p:spPr>
      </p:pic>
      <p:pic>
        <p:nvPicPr>
          <p:cNvPr id="11" name="图片 10">
            <a:extLst>
              <a:ext uri="{FF2B5EF4-FFF2-40B4-BE49-F238E27FC236}">
                <a16:creationId xmlns:a16="http://schemas.microsoft.com/office/drawing/2014/main" id="{77D17EE7-C986-4F02-1217-BAC44F77C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64" y="4949847"/>
            <a:ext cx="11715904" cy="488831"/>
          </a:xfrm>
          <a:prstGeom prst="rect">
            <a:avLst/>
          </a:prstGeom>
        </p:spPr>
      </p:pic>
      <p:pic>
        <p:nvPicPr>
          <p:cNvPr id="13" name="图片 12">
            <a:extLst>
              <a:ext uri="{FF2B5EF4-FFF2-40B4-BE49-F238E27FC236}">
                <a16:creationId xmlns:a16="http://schemas.microsoft.com/office/drawing/2014/main" id="{20960B2B-2004-AEFB-E76F-1F81A4E853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535" y="5592351"/>
            <a:ext cx="8693801" cy="755983"/>
          </a:xfrm>
          <a:prstGeom prst="rect">
            <a:avLst/>
          </a:prstGeom>
        </p:spPr>
      </p:pic>
    </p:spTree>
    <p:extLst>
      <p:ext uri="{BB962C8B-B14F-4D97-AF65-F5344CB8AC3E}">
        <p14:creationId xmlns:p14="http://schemas.microsoft.com/office/powerpoint/2010/main" val="27835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3FB1691-2CB8-E351-D781-8ADF28D475A8}"/>
              </a:ext>
            </a:extLst>
          </p:cNvPr>
          <p:cNvSpPr txBox="1"/>
          <p:nvPr/>
        </p:nvSpPr>
        <p:spPr>
          <a:xfrm>
            <a:off x="411173" y="435721"/>
            <a:ext cx="2755474" cy="584775"/>
          </a:xfrm>
          <a:prstGeom prst="rect">
            <a:avLst/>
          </a:prstGeom>
          <a:noFill/>
        </p:spPr>
        <p:txBody>
          <a:bodyPr wrap="square" rtlCol="0">
            <a:spAutoFit/>
          </a:bodyPr>
          <a:lstStyle/>
          <a:p>
            <a:r>
              <a:rPr lang="zh-CN" altLang="en-US" sz="3200" b="1" dirty="0"/>
              <a:t>构造算法</a:t>
            </a:r>
            <a:endParaRPr lang="en-US" altLang="zh-CN" sz="3200" b="1" dirty="0"/>
          </a:p>
        </p:txBody>
      </p:sp>
      <p:pic>
        <p:nvPicPr>
          <p:cNvPr id="7" name="图片 6">
            <a:extLst>
              <a:ext uri="{FF2B5EF4-FFF2-40B4-BE49-F238E27FC236}">
                <a16:creationId xmlns:a16="http://schemas.microsoft.com/office/drawing/2014/main" id="{FF975120-E8F7-AEDC-49F1-210572B3A64A}"/>
              </a:ext>
            </a:extLst>
          </p:cNvPr>
          <p:cNvPicPr>
            <a:picLocks noChangeAspect="1"/>
          </p:cNvPicPr>
          <p:nvPr/>
        </p:nvPicPr>
        <p:blipFill rotWithShape="1">
          <a:blip r:embed="rId3">
            <a:extLst>
              <a:ext uri="{28A0092B-C50C-407E-A947-70E740481C1C}">
                <a14:useLocalDpi xmlns:a14="http://schemas.microsoft.com/office/drawing/2010/main" val="0"/>
              </a:ext>
            </a:extLst>
          </a:blip>
          <a:srcRect r="30204"/>
          <a:stretch/>
        </p:blipFill>
        <p:spPr>
          <a:xfrm>
            <a:off x="252201" y="907825"/>
            <a:ext cx="7555116" cy="4565783"/>
          </a:xfrm>
          <a:prstGeom prst="rect">
            <a:avLst/>
          </a:prstGeom>
        </p:spPr>
      </p:pic>
      <p:pic>
        <p:nvPicPr>
          <p:cNvPr id="10" name="图片 9">
            <a:extLst>
              <a:ext uri="{FF2B5EF4-FFF2-40B4-BE49-F238E27FC236}">
                <a16:creationId xmlns:a16="http://schemas.microsoft.com/office/drawing/2014/main" id="{02B31D38-63C9-916B-5291-67CD2ED719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878" y="5518492"/>
            <a:ext cx="11669270" cy="501819"/>
          </a:xfrm>
          <a:prstGeom prst="rect">
            <a:avLst/>
          </a:prstGeom>
        </p:spPr>
      </p:pic>
      <p:pic>
        <p:nvPicPr>
          <p:cNvPr id="12" name="图片 11">
            <a:extLst>
              <a:ext uri="{FF2B5EF4-FFF2-40B4-BE49-F238E27FC236}">
                <a16:creationId xmlns:a16="http://schemas.microsoft.com/office/drawing/2014/main" id="{44F03066-5421-51E1-116F-4C40C50567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410" y="6065194"/>
            <a:ext cx="8693801" cy="755983"/>
          </a:xfrm>
          <a:prstGeom prst="rect">
            <a:avLst/>
          </a:prstGeom>
        </p:spPr>
      </p:pic>
    </p:spTree>
    <p:extLst>
      <p:ext uri="{BB962C8B-B14F-4D97-AF65-F5344CB8AC3E}">
        <p14:creationId xmlns:p14="http://schemas.microsoft.com/office/powerpoint/2010/main" val="1423415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3FB1691-2CB8-E351-D781-8ADF28D475A8}"/>
              </a:ext>
            </a:extLst>
          </p:cNvPr>
          <p:cNvSpPr txBox="1"/>
          <p:nvPr/>
        </p:nvSpPr>
        <p:spPr>
          <a:xfrm>
            <a:off x="411173" y="435721"/>
            <a:ext cx="2755474" cy="584775"/>
          </a:xfrm>
          <a:prstGeom prst="rect">
            <a:avLst/>
          </a:prstGeom>
          <a:noFill/>
        </p:spPr>
        <p:txBody>
          <a:bodyPr wrap="square" rtlCol="0">
            <a:spAutoFit/>
          </a:bodyPr>
          <a:lstStyle/>
          <a:p>
            <a:r>
              <a:rPr lang="zh-CN" altLang="en-US" sz="3200" b="1" dirty="0"/>
              <a:t>构造算法</a:t>
            </a:r>
            <a:endParaRPr lang="en-US" altLang="zh-CN" sz="3200" b="1" dirty="0"/>
          </a:p>
        </p:txBody>
      </p:sp>
      <p:pic>
        <p:nvPicPr>
          <p:cNvPr id="6" name="图片 5">
            <a:extLst>
              <a:ext uri="{FF2B5EF4-FFF2-40B4-BE49-F238E27FC236}">
                <a16:creationId xmlns:a16="http://schemas.microsoft.com/office/drawing/2014/main" id="{53B5AACC-ABD6-503D-5F81-00D65B78A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99" y="1365209"/>
            <a:ext cx="9386448" cy="4473658"/>
          </a:xfrm>
          <a:prstGeom prst="rect">
            <a:avLst/>
          </a:prstGeom>
        </p:spPr>
      </p:pic>
    </p:spTree>
    <p:extLst>
      <p:ext uri="{BB962C8B-B14F-4D97-AF65-F5344CB8AC3E}">
        <p14:creationId xmlns:p14="http://schemas.microsoft.com/office/powerpoint/2010/main" val="3190768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3FB1691-2CB8-E351-D781-8ADF28D475A8}"/>
              </a:ext>
            </a:extLst>
          </p:cNvPr>
          <p:cNvSpPr txBox="1"/>
          <p:nvPr/>
        </p:nvSpPr>
        <p:spPr>
          <a:xfrm>
            <a:off x="411173" y="435721"/>
            <a:ext cx="2755474" cy="584775"/>
          </a:xfrm>
          <a:prstGeom prst="rect">
            <a:avLst/>
          </a:prstGeom>
          <a:noFill/>
        </p:spPr>
        <p:txBody>
          <a:bodyPr wrap="square" rtlCol="0">
            <a:spAutoFit/>
          </a:bodyPr>
          <a:lstStyle/>
          <a:p>
            <a:r>
              <a:rPr lang="zh-CN" altLang="en-US" sz="3200" b="1" dirty="0"/>
              <a:t>查询算法</a:t>
            </a:r>
            <a:endParaRPr lang="en-US" altLang="zh-CN" sz="3200" b="1" dirty="0"/>
          </a:p>
        </p:txBody>
      </p:sp>
      <p:pic>
        <p:nvPicPr>
          <p:cNvPr id="7" name="图片 6">
            <a:extLst>
              <a:ext uri="{FF2B5EF4-FFF2-40B4-BE49-F238E27FC236}">
                <a16:creationId xmlns:a16="http://schemas.microsoft.com/office/drawing/2014/main" id="{F3D461B0-33ED-D2BA-2FA9-297286A8FAFD}"/>
              </a:ext>
            </a:extLst>
          </p:cNvPr>
          <p:cNvPicPr>
            <a:picLocks noChangeAspect="1"/>
          </p:cNvPicPr>
          <p:nvPr/>
        </p:nvPicPr>
        <p:blipFill rotWithShape="1">
          <a:blip r:embed="rId3">
            <a:extLst>
              <a:ext uri="{28A0092B-C50C-407E-A947-70E740481C1C}">
                <a14:useLocalDpi xmlns:a14="http://schemas.microsoft.com/office/drawing/2010/main" val="0"/>
              </a:ext>
            </a:extLst>
          </a:blip>
          <a:srcRect r="38211"/>
          <a:stretch/>
        </p:blipFill>
        <p:spPr>
          <a:xfrm>
            <a:off x="288436" y="1254636"/>
            <a:ext cx="9080646" cy="3845138"/>
          </a:xfrm>
          <a:prstGeom prst="rect">
            <a:avLst/>
          </a:prstGeom>
        </p:spPr>
      </p:pic>
      <p:pic>
        <p:nvPicPr>
          <p:cNvPr id="9" name="图片 8">
            <a:extLst>
              <a:ext uri="{FF2B5EF4-FFF2-40B4-BE49-F238E27FC236}">
                <a16:creationId xmlns:a16="http://schemas.microsoft.com/office/drawing/2014/main" id="{BA4DF91B-AE1B-5726-92CA-CEF3A75C3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59" y="5130703"/>
            <a:ext cx="11927302" cy="472661"/>
          </a:xfrm>
          <a:prstGeom prst="rect">
            <a:avLst/>
          </a:prstGeom>
        </p:spPr>
      </p:pic>
      <p:pic>
        <p:nvPicPr>
          <p:cNvPr id="11" name="图片 10">
            <a:extLst>
              <a:ext uri="{FF2B5EF4-FFF2-40B4-BE49-F238E27FC236}">
                <a16:creationId xmlns:a16="http://schemas.microsoft.com/office/drawing/2014/main" id="{0882C4AF-1B46-9BE9-666D-021D0B8388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347" y="5704554"/>
            <a:ext cx="11808047" cy="812847"/>
          </a:xfrm>
          <a:prstGeom prst="rect">
            <a:avLst/>
          </a:prstGeom>
        </p:spPr>
      </p:pic>
    </p:spTree>
    <p:extLst>
      <p:ext uri="{BB962C8B-B14F-4D97-AF65-F5344CB8AC3E}">
        <p14:creationId xmlns:p14="http://schemas.microsoft.com/office/powerpoint/2010/main" val="1887929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3FB1691-2CB8-E351-D781-8ADF28D475A8}"/>
              </a:ext>
            </a:extLst>
          </p:cNvPr>
          <p:cNvSpPr txBox="1"/>
          <p:nvPr/>
        </p:nvSpPr>
        <p:spPr>
          <a:xfrm>
            <a:off x="411173" y="435721"/>
            <a:ext cx="2755474" cy="584775"/>
          </a:xfrm>
          <a:prstGeom prst="rect">
            <a:avLst/>
          </a:prstGeom>
          <a:noFill/>
        </p:spPr>
        <p:txBody>
          <a:bodyPr wrap="square" rtlCol="0">
            <a:spAutoFit/>
          </a:bodyPr>
          <a:lstStyle/>
          <a:p>
            <a:r>
              <a:rPr lang="zh-CN" altLang="en-US" sz="3200" b="1" dirty="0"/>
              <a:t>查询算法</a:t>
            </a:r>
            <a:endParaRPr lang="en-US" altLang="zh-CN" sz="3200" b="1" dirty="0"/>
          </a:p>
        </p:txBody>
      </p:sp>
      <p:pic>
        <p:nvPicPr>
          <p:cNvPr id="6" name="图片 5">
            <a:extLst>
              <a:ext uri="{FF2B5EF4-FFF2-40B4-BE49-F238E27FC236}">
                <a16:creationId xmlns:a16="http://schemas.microsoft.com/office/drawing/2014/main" id="{88BE9F8E-7090-C563-F47B-46C27E873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95" y="1456217"/>
            <a:ext cx="9333751" cy="4561745"/>
          </a:xfrm>
          <a:prstGeom prst="rect">
            <a:avLst/>
          </a:prstGeom>
        </p:spPr>
      </p:pic>
    </p:spTree>
    <p:extLst>
      <p:ext uri="{BB962C8B-B14F-4D97-AF65-F5344CB8AC3E}">
        <p14:creationId xmlns:p14="http://schemas.microsoft.com/office/powerpoint/2010/main" val="204021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82C54BD-BEC2-94A7-2E4A-8AE68BA98281}"/>
              </a:ext>
            </a:extLst>
          </p:cNvPr>
          <p:cNvSpPr txBox="1"/>
          <p:nvPr/>
        </p:nvSpPr>
        <p:spPr>
          <a:xfrm>
            <a:off x="527774" y="601418"/>
            <a:ext cx="8910797" cy="6186309"/>
          </a:xfrm>
          <a:prstGeom prst="rect">
            <a:avLst/>
          </a:prstGeom>
          <a:noFill/>
        </p:spPr>
        <p:txBody>
          <a:bodyPr wrap="square" rtlCol="0">
            <a:spAutoFit/>
          </a:bodyPr>
          <a:lstStyle/>
          <a:p>
            <a:r>
              <a:rPr lang="zh-CN" altLang="en-US" sz="4800" b="1" dirty="0"/>
              <a:t>目录：</a:t>
            </a:r>
            <a:endParaRPr lang="en-US" altLang="zh-CN" sz="4800" b="1" dirty="0"/>
          </a:p>
          <a:p>
            <a:endParaRPr lang="en-US" altLang="zh-CN" sz="3200" dirty="0"/>
          </a:p>
          <a:p>
            <a:pPr marL="342900" indent="-342900">
              <a:buAutoNum type="arabicPeriod"/>
            </a:pPr>
            <a:r>
              <a:rPr lang="zh-CN" altLang="en-US" sz="3200" dirty="0"/>
              <a:t>近似距离索引：</a:t>
            </a:r>
            <a:r>
              <a:rPr lang="en-US" altLang="zh-CN" sz="3200" b="0" i="0" dirty="0">
                <a:solidFill>
                  <a:srgbClr val="202122"/>
                </a:solidFill>
                <a:effectLst/>
              </a:rPr>
              <a:t>Thorup</a:t>
            </a:r>
            <a:r>
              <a:rPr lang="zh-CN" altLang="en-US" sz="3200" dirty="0">
                <a:solidFill>
                  <a:srgbClr val="202122"/>
                </a:solidFill>
              </a:rPr>
              <a:t> </a:t>
            </a:r>
            <a:r>
              <a:rPr lang="en-US" altLang="zh-CN" sz="3200" dirty="0">
                <a:solidFill>
                  <a:srgbClr val="202122"/>
                </a:solidFill>
              </a:rPr>
              <a:t>and </a:t>
            </a:r>
            <a:r>
              <a:rPr lang="en-US" altLang="zh-CN" sz="3200" b="0" i="0" dirty="0">
                <a:solidFill>
                  <a:srgbClr val="202122"/>
                </a:solidFill>
                <a:effectLst/>
              </a:rPr>
              <a:t>Zwick</a:t>
            </a:r>
          </a:p>
          <a:p>
            <a:pPr lvl="1"/>
            <a:r>
              <a:rPr lang="en-US" altLang="zh-CN" sz="3200" dirty="0">
                <a:solidFill>
                  <a:srgbClr val="202122"/>
                </a:solidFill>
              </a:rPr>
              <a:t>• </a:t>
            </a:r>
            <a:r>
              <a:rPr lang="zh-CN" altLang="en-US" sz="3200" dirty="0">
                <a:solidFill>
                  <a:srgbClr val="202122"/>
                </a:solidFill>
              </a:rPr>
              <a:t>适用场景及介绍</a:t>
            </a:r>
            <a:endParaRPr lang="en-US" altLang="zh-CN" sz="3200" dirty="0">
              <a:solidFill>
                <a:srgbClr val="202122"/>
              </a:solidFill>
            </a:endParaRPr>
          </a:p>
          <a:p>
            <a:pPr lvl="1"/>
            <a:r>
              <a:rPr lang="en-US" altLang="zh-CN" sz="3200" dirty="0">
                <a:solidFill>
                  <a:srgbClr val="202122"/>
                </a:solidFill>
              </a:rPr>
              <a:t>• </a:t>
            </a:r>
            <a:r>
              <a:rPr lang="zh-CN" altLang="en-US" sz="3200" dirty="0">
                <a:solidFill>
                  <a:srgbClr val="202122"/>
                </a:solidFill>
              </a:rPr>
              <a:t>索引构造算法</a:t>
            </a:r>
            <a:endParaRPr lang="en-US" altLang="zh-CN" sz="3200" dirty="0">
              <a:solidFill>
                <a:srgbClr val="202122"/>
              </a:solidFill>
            </a:endParaRPr>
          </a:p>
          <a:p>
            <a:pPr lvl="1"/>
            <a:r>
              <a:rPr lang="en-US" altLang="zh-CN" sz="3200" dirty="0">
                <a:solidFill>
                  <a:srgbClr val="202122"/>
                </a:solidFill>
              </a:rPr>
              <a:t>• </a:t>
            </a:r>
            <a:r>
              <a:rPr lang="zh-CN" altLang="en-US" sz="3200" dirty="0">
                <a:solidFill>
                  <a:srgbClr val="202122"/>
                </a:solidFill>
              </a:rPr>
              <a:t>索引查询算法</a:t>
            </a:r>
            <a:endParaRPr lang="en-US" altLang="zh-CN" sz="3200" b="0" i="0" dirty="0">
              <a:solidFill>
                <a:srgbClr val="202122"/>
              </a:solidFill>
              <a:effectLst/>
            </a:endParaRPr>
          </a:p>
          <a:p>
            <a:pPr marL="342900" indent="-342900">
              <a:buAutoNum type="arabicPeriod"/>
            </a:pPr>
            <a:endParaRPr lang="en-US" altLang="zh-CN" sz="3200" dirty="0">
              <a:solidFill>
                <a:srgbClr val="202122"/>
              </a:solidFill>
              <a:latin typeface="Arial" panose="020B0604020202020204" pitchFamily="34" charset="0"/>
            </a:endParaRPr>
          </a:p>
          <a:p>
            <a:pPr marL="342900" indent="-342900">
              <a:buAutoNum type="arabicPeriod"/>
            </a:pPr>
            <a:r>
              <a:rPr lang="zh-CN" altLang="en-US" sz="3200" dirty="0">
                <a:solidFill>
                  <a:srgbClr val="202122"/>
                </a:solidFill>
                <a:latin typeface="Arial" panose="020B0604020202020204" pitchFamily="34" charset="0"/>
              </a:rPr>
              <a:t>精确距离索引：</a:t>
            </a:r>
            <a:r>
              <a:rPr lang="en-US" altLang="zh-CN" sz="3200" dirty="0">
                <a:solidFill>
                  <a:srgbClr val="202122"/>
                </a:solidFill>
              </a:rPr>
              <a:t>Cover-Tree</a:t>
            </a:r>
          </a:p>
          <a:p>
            <a:pPr lvl="1"/>
            <a:r>
              <a:rPr lang="en-US" altLang="zh-CN" sz="3200" dirty="0">
                <a:solidFill>
                  <a:srgbClr val="202122"/>
                </a:solidFill>
              </a:rPr>
              <a:t>• </a:t>
            </a:r>
            <a:r>
              <a:rPr lang="zh-CN" altLang="en-US" sz="3200" dirty="0">
                <a:solidFill>
                  <a:srgbClr val="202122"/>
                </a:solidFill>
              </a:rPr>
              <a:t>适用场景及介绍</a:t>
            </a:r>
            <a:endParaRPr lang="en-US" altLang="zh-CN" sz="3200" dirty="0">
              <a:solidFill>
                <a:srgbClr val="202122"/>
              </a:solidFill>
            </a:endParaRPr>
          </a:p>
          <a:p>
            <a:pPr lvl="1"/>
            <a:r>
              <a:rPr lang="en-US" altLang="zh-CN" sz="3200" dirty="0">
                <a:solidFill>
                  <a:srgbClr val="202122"/>
                </a:solidFill>
              </a:rPr>
              <a:t>• </a:t>
            </a:r>
            <a:r>
              <a:rPr lang="zh-CN" altLang="en-US" sz="3200" dirty="0">
                <a:solidFill>
                  <a:srgbClr val="202122"/>
                </a:solidFill>
              </a:rPr>
              <a:t>索引构造算法</a:t>
            </a:r>
            <a:endParaRPr lang="en-US" altLang="zh-CN" sz="3200" dirty="0">
              <a:solidFill>
                <a:srgbClr val="202122"/>
              </a:solidFill>
            </a:endParaRPr>
          </a:p>
          <a:p>
            <a:pPr lvl="1"/>
            <a:r>
              <a:rPr lang="en-US" altLang="zh-CN" sz="3200" dirty="0">
                <a:solidFill>
                  <a:srgbClr val="202122"/>
                </a:solidFill>
              </a:rPr>
              <a:t>• </a:t>
            </a:r>
            <a:r>
              <a:rPr lang="zh-CN" altLang="en-US" sz="3200" dirty="0">
                <a:solidFill>
                  <a:srgbClr val="202122"/>
                </a:solidFill>
              </a:rPr>
              <a:t>索引查询算法</a:t>
            </a:r>
            <a:endParaRPr lang="en-US" altLang="zh-CN" sz="3200" b="0" i="0" dirty="0">
              <a:solidFill>
                <a:srgbClr val="202122"/>
              </a:solidFill>
              <a:effectLst/>
            </a:endParaRPr>
          </a:p>
          <a:p>
            <a:pPr marL="800100" lvl="1" indent="-342900">
              <a:buAutoNum type="arabicPeriod"/>
            </a:pPr>
            <a:endParaRPr lang="zh-CN" altLang="en-US" sz="2800" dirty="0"/>
          </a:p>
        </p:txBody>
      </p:sp>
    </p:spTree>
    <p:extLst>
      <p:ext uri="{BB962C8B-B14F-4D97-AF65-F5344CB8AC3E}">
        <p14:creationId xmlns:p14="http://schemas.microsoft.com/office/powerpoint/2010/main" val="3178114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748480CE-5EBE-CDEB-C3D9-C23641AFE5A0}"/>
              </a:ext>
            </a:extLst>
          </p:cNvPr>
          <p:cNvSpPr txBox="1"/>
          <p:nvPr/>
        </p:nvSpPr>
        <p:spPr>
          <a:xfrm>
            <a:off x="135014" y="1533870"/>
            <a:ext cx="9763828" cy="3170099"/>
          </a:xfrm>
          <a:prstGeom prst="rect">
            <a:avLst/>
          </a:prstGeom>
          <a:noFill/>
        </p:spPr>
        <p:txBody>
          <a:bodyPr wrap="square" rtlCol="0">
            <a:spAutoFit/>
          </a:bodyPr>
          <a:lstStyle/>
          <a:p>
            <a:r>
              <a:rPr lang="zh-CN" altLang="en-US" sz="4000" b="1" dirty="0"/>
              <a:t>参考文献：</a:t>
            </a:r>
            <a:endParaRPr lang="en-US" altLang="zh-CN" sz="4000" b="1" dirty="0"/>
          </a:p>
          <a:p>
            <a:endParaRPr lang="en-US" altLang="zh-CN" sz="2000" dirty="0"/>
          </a:p>
          <a:p>
            <a:pPr marL="342900" indent="-342900">
              <a:buAutoNum type="arabicPeriod"/>
            </a:pPr>
            <a:r>
              <a:rPr lang="en-US" altLang="zh-CN" sz="2000" dirty="0"/>
              <a:t>Mikkel Thorup and Uri Zwick. 2005. Approximate distance oracles. J. ACM 52, 1 (January 2005), 1–24. </a:t>
            </a:r>
            <a:r>
              <a:rPr lang="en-US" altLang="zh-CN" sz="2000" dirty="0">
                <a:hlinkClick r:id="rId3"/>
              </a:rPr>
              <a:t>https://doi.org/10.1145/1044731.1044732</a:t>
            </a:r>
            <a:endParaRPr lang="en-US" altLang="zh-CN" sz="2000" dirty="0"/>
          </a:p>
          <a:p>
            <a:pPr marL="342900" indent="-342900">
              <a:buAutoNum type="arabicPeriod"/>
            </a:pPr>
            <a:endParaRPr lang="en-US" altLang="zh-CN" sz="2000" dirty="0"/>
          </a:p>
          <a:p>
            <a:pPr marL="342900" indent="-342900">
              <a:buAutoNum type="arabicPeriod"/>
            </a:pPr>
            <a:r>
              <a:rPr lang="en-US" altLang="zh-CN" sz="2000" dirty="0"/>
              <a:t>Alina </a:t>
            </a:r>
            <a:r>
              <a:rPr lang="en-US" altLang="zh-CN" sz="2000" dirty="0" err="1"/>
              <a:t>Beygelzimer</a:t>
            </a:r>
            <a:r>
              <a:rPr lang="en-US" altLang="zh-CN" sz="2000" dirty="0"/>
              <a:t>, Sham </a:t>
            </a:r>
            <a:r>
              <a:rPr lang="en-US" altLang="zh-CN" sz="2000" dirty="0" err="1"/>
              <a:t>Kakade</a:t>
            </a:r>
            <a:r>
              <a:rPr lang="en-US" altLang="zh-CN" sz="2000" dirty="0"/>
              <a:t>, and John Langford. 2006. Cover trees for nearest neighbor. In Proceedings of the 23rd international conference on Machine learning (ICML '06). Association for Computing Machinery, New York, NY, USA, 97–104. https://doi.org/10.1145/1143844.1143857</a:t>
            </a:r>
            <a:endParaRPr lang="zh-CN" altLang="en-US" sz="2000" dirty="0"/>
          </a:p>
        </p:txBody>
      </p:sp>
    </p:spTree>
    <p:extLst>
      <p:ext uri="{BB962C8B-B14F-4D97-AF65-F5344CB8AC3E}">
        <p14:creationId xmlns:p14="http://schemas.microsoft.com/office/powerpoint/2010/main" val="608339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CE0003EF-A1DB-E130-BFF4-241D1BEAC105}"/>
              </a:ext>
            </a:extLst>
          </p:cNvPr>
          <p:cNvSpPr txBox="1"/>
          <p:nvPr/>
        </p:nvSpPr>
        <p:spPr>
          <a:xfrm>
            <a:off x="2556024" y="2001839"/>
            <a:ext cx="5915984" cy="2215991"/>
          </a:xfrm>
          <a:prstGeom prst="rect">
            <a:avLst/>
          </a:prstGeom>
          <a:noFill/>
        </p:spPr>
        <p:txBody>
          <a:bodyPr wrap="square" rtlCol="0">
            <a:spAutoFit/>
          </a:bodyPr>
          <a:lstStyle/>
          <a:p>
            <a:r>
              <a:rPr lang="en-US" altLang="zh-CN" sz="13800" b="1" dirty="0"/>
              <a:t>Thanks</a:t>
            </a:r>
            <a:endParaRPr lang="zh-CN" altLang="en-US" sz="13800" b="1" dirty="0"/>
          </a:p>
        </p:txBody>
      </p:sp>
    </p:spTree>
    <p:extLst>
      <p:ext uri="{BB962C8B-B14F-4D97-AF65-F5344CB8AC3E}">
        <p14:creationId xmlns:p14="http://schemas.microsoft.com/office/powerpoint/2010/main" val="23056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5A091B84-61A8-057B-D848-9ECC957279BC}"/>
              </a:ext>
            </a:extLst>
          </p:cNvPr>
          <p:cNvSpPr txBox="1"/>
          <p:nvPr/>
        </p:nvSpPr>
        <p:spPr>
          <a:xfrm>
            <a:off x="2319753" y="2614325"/>
            <a:ext cx="7045176" cy="923330"/>
          </a:xfrm>
          <a:prstGeom prst="rect">
            <a:avLst/>
          </a:prstGeom>
          <a:noFill/>
        </p:spPr>
        <p:txBody>
          <a:bodyPr wrap="square" rtlCol="0">
            <a:spAutoFit/>
          </a:bodyPr>
          <a:lstStyle/>
          <a:p>
            <a:r>
              <a:rPr lang="en-US" altLang="zh-CN" sz="5400" b="1" dirty="0"/>
              <a:t>Part 01 </a:t>
            </a:r>
            <a:r>
              <a:rPr lang="zh-CN" altLang="en-US" sz="5400" b="1" dirty="0"/>
              <a:t>近似距离索引</a:t>
            </a:r>
          </a:p>
        </p:txBody>
      </p:sp>
    </p:spTree>
    <p:extLst>
      <p:ext uri="{BB962C8B-B14F-4D97-AF65-F5344CB8AC3E}">
        <p14:creationId xmlns:p14="http://schemas.microsoft.com/office/powerpoint/2010/main" val="106195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3FB1691-2CB8-E351-D781-8ADF28D475A8}"/>
              </a:ext>
            </a:extLst>
          </p:cNvPr>
          <p:cNvSpPr txBox="1"/>
          <p:nvPr/>
        </p:nvSpPr>
        <p:spPr>
          <a:xfrm>
            <a:off x="411173" y="435721"/>
            <a:ext cx="2755474" cy="584775"/>
          </a:xfrm>
          <a:prstGeom prst="rect">
            <a:avLst/>
          </a:prstGeom>
          <a:noFill/>
        </p:spPr>
        <p:txBody>
          <a:bodyPr wrap="square" rtlCol="0">
            <a:spAutoFit/>
          </a:bodyPr>
          <a:lstStyle/>
          <a:p>
            <a:r>
              <a:rPr lang="zh-CN" altLang="en-US" sz="3200" b="1" dirty="0"/>
              <a:t>适用场景</a:t>
            </a:r>
          </a:p>
        </p:txBody>
      </p:sp>
      <p:sp>
        <p:nvSpPr>
          <p:cNvPr id="6" name="文本框 5">
            <a:extLst>
              <a:ext uri="{FF2B5EF4-FFF2-40B4-BE49-F238E27FC236}">
                <a16:creationId xmlns:a16="http://schemas.microsoft.com/office/drawing/2014/main" id="{CBB79960-1489-531C-9A6A-EB62D2DD1A4A}"/>
              </a:ext>
            </a:extLst>
          </p:cNvPr>
          <p:cNvSpPr txBox="1"/>
          <p:nvPr/>
        </p:nvSpPr>
        <p:spPr>
          <a:xfrm>
            <a:off x="1233519" y="2689735"/>
            <a:ext cx="7603635" cy="769441"/>
          </a:xfrm>
          <a:prstGeom prst="rect">
            <a:avLst/>
          </a:prstGeom>
          <a:noFill/>
        </p:spPr>
        <p:txBody>
          <a:bodyPr wrap="square" rtlCol="0">
            <a:spAutoFit/>
          </a:bodyPr>
          <a:lstStyle/>
          <a:p>
            <a:r>
              <a:rPr lang="en-US" altLang="zh-CN" sz="4400" b="1" dirty="0"/>
              <a:t>weighted undirected graph G</a:t>
            </a:r>
            <a:endParaRPr lang="zh-CN" altLang="en-US" sz="4400" b="1" dirty="0"/>
          </a:p>
        </p:txBody>
      </p:sp>
    </p:spTree>
    <p:extLst>
      <p:ext uri="{BB962C8B-B14F-4D97-AF65-F5344CB8AC3E}">
        <p14:creationId xmlns:p14="http://schemas.microsoft.com/office/powerpoint/2010/main" val="91105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3FB1691-2CB8-E351-D781-8ADF28D475A8}"/>
              </a:ext>
            </a:extLst>
          </p:cNvPr>
          <p:cNvSpPr txBox="1"/>
          <p:nvPr/>
        </p:nvSpPr>
        <p:spPr>
          <a:xfrm>
            <a:off x="411173" y="435721"/>
            <a:ext cx="2755474" cy="584775"/>
          </a:xfrm>
          <a:prstGeom prst="rect">
            <a:avLst/>
          </a:prstGeom>
          <a:noFill/>
        </p:spPr>
        <p:txBody>
          <a:bodyPr wrap="square" rtlCol="0">
            <a:spAutoFit/>
          </a:bodyPr>
          <a:lstStyle/>
          <a:p>
            <a:r>
              <a:rPr lang="zh-CN" altLang="en-US" sz="3200" b="1" dirty="0"/>
              <a:t>介绍</a:t>
            </a:r>
          </a:p>
        </p:txBody>
      </p:sp>
      <p:pic>
        <p:nvPicPr>
          <p:cNvPr id="7" name="图片 6">
            <a:extLst>
              <a:ext uri="{FF2B5EF4-FFF2-40B4-BE49-F238E27FC236}">
                <a16:creationId xmlns:a16="http://schemas.microsoft.com/office/drawing/2014/main" id="{67E2B16A-9DB8-6635-16F6-0038E8074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15" y="1020496"/>
            <a:ext cx="11617176" cy="2920251"/>
          </a:xfrm>
          <a:prstGeom prst="rect">
            <a:avLst/>
          </a:prstGeom>
        </p:spPr>
      </p:pic>
      <p:pic>
        <p:nvPicPr>
          <p:cNvPr id="8" name="图片 7">
            <a:extLst>
              <a:ext uri="{FF2B5EF4-FFF2-40B4-BE49-F238E27FC236}">
                <a16:creationId xmlns:a16="http://schemas.microsoft.com/office/drawing/2014/main" id="{8D14B037-6362-D63B-6F54-822B64751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7" y="4008948"/>
            <a:ext cx="12135746" cy="2432767"/>
          </a:xfrm>
          <a:prstGeom prst="rect">
            <a:avLst/>
          </a:prstGeom>
        </p:spPr>
      </p:pic>
    </p:spTree>
    <p:extLst>
      <p:ext uri="{BB962C8B-B14F-4D97-AF65-F5344CB8AC3E}">
        <p14:creationId xmlns:p14="http://schemas.microsoft.com/office/powerpoint/2010/main" val="268440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3FB1691-2CB8-E351-D781-8ADF28D475A8}"/>
              </a:ext>
            </a:extLst>
          </p:cNvPr>
          <p:cNvSpPr txBox="1"/>
          <p:nvPr/>
        </p:nvSpPr>
        <p:spPr>
          <a:xfrm>
            <a:off x="411173" y="435721"/>
            <a:ext cx="2755474" cy="584775"/>
          </a:xfrm>
          <a:prstGeom prst="rect">
            <a:avLst/>
          </a:prstGeom>
          <a:noFill/>
        </p:spPr>
        <p:txBody>
          <a:bodyPr wrap="square" rtlCol="0">
            <a:spAutoFit/>
          </a:bodyPr>
          <a:lstStyle/>
          <a:p>
            <a:r>
              <a:rPr lang="zh-CN" altLang="en-US" sz="3200" b="1" dirty="0"/>
              <a:t>构造算法</a:t>
            </a:r>
          </a:p>
        </p:txBody>
      </p:sp>
      <p:pic>
        <p:nvPicPr>
          <p:cNvPr id="7" name="图片 6">
            <a:extLst>
              <a:ext uri="{FF2B5EF4-FFF2-40B4-BE49-F238E27FC236}">
                <a16:creationId xmlns:a16="http://schemas.microsoft.com/office/drawing/2014/main" id="{3A692261-B7CD-827C-24E9-24647BB04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3" y="1208281"/>
            <a:ext cx="7984124" cy="5122431"/>
          </a:xfrm>
          <a:prstGeom prst="rect">
            <a:avLst/>
          </a:prstGeom>
        </p:spPr>
      </p:pic>
    </p:spTree>
    <p:extLst>
      <p:ext uri="{BB962C8B-B14F-4D97-AF65-F5344CB8AC3E}">
        <p14:creationId xmlns:p14="http://schemas.microsoft.com/office/powerpoint/2010/main" val="146415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3FB1691-2CB8-E351-D781-8ADF28D475A8}"/>
              </a:ext>
            </a:extLst>
          </p:cNvPr>
          <p:cNvSpPr txBox="1"/>
          <p:nvPr/>
        </p:nvSpPr>
        <p:spPr>
          <a:xfrm>
            <a:off x="411173" y="435721"/>
            <a:ext cx="2755474" cy="584775"/>
          </a:xfrm>
          <a:prstGeom prst="rect">
            <a:avLst/>
          </a:prstGeom>
          <a:noFill/>
        </p:spPr>
        <p:txBody>
          <a:bodyPr wrap="square" rtlCol="0">
            <a:spAutoFit/>
          </a:bodyPr>
          <a:lstStyle/>
          <a:p>
            <a:r>
              <a:rPr lang="zh-CN" altLang="en-US" sz="3200" b="1" dirty="0"/>
              <a:t>构造算法</a:t>
            </a:r>
          </a:p>
        </p:txBody>
      </p:sp>
      <p:pic>
        <p:nvPicPr>
          <p:cNvPr id="10" name="图片 9">
            <a:extLst>
              <a:ext uri="{FF2B5EF4-FFF2-40B4-BE49-F238E27FC236}">
                <a16:creationId xmlns:a16="http://schemas.microsoft.com/office/drawing/2014/main" id="{8A82712F-A8CD-8C72-30EA-03AD07736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6642"/>
            <a:ext cx="12192000" cy="2734172"/>
          </a:xfrm>
          <a:prstGeom prst="rect">
            <a:avLst/>
          </a:prstGeom>
        </p:spPr>
      </p:pic>
    </p:spTree>
    <p:extLst>
      <p:ext uri="{BB962C8B-B14F-4D97-AF65-F5344CB8AC3E}">
        <p14:creationId xmlns:p14="http://schemas.microsoft.com/office/powerpoint/2010/main" val="201301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3FB1691-2CB8-E351-D781-8ADF28D475A8}"/>
              </a:ext>
            </a:extLst>
          </p:cNvPr>
          <p:cNvSpPr txBox="1"/>
          <p:nvPr/>
        </p:nvSpPr>
        <p:spPr>
          <a:xfrm>
            <a:off x="411173" y="435721"/>
            <a:ext cx="2755474" cy="584775"/>
          </a:xfrm>
          <a:prstGeom prst="rect">
            <a:avLst/>
          </a:prstGeom>
          <a:noFill/>
        </p:spPr>
        <p:txBody>
          <a:bodyPr wrap="square" rtlCol="0">
            <a:spAutoFit/>
          </a:bodyPr>
          <a:lstStyle/>
          <a:p>
            <a:r>
              <a:rPr lang="zh-CN" altLang="en-US" sz="3200" b="1" dirty="0"/>
              <a:t>构造算法</a:t>
            </a:r>
          </a:p>
        </p:txBody>
      </p:sp>
      <p:pic>
        <p:nvPicPr>
          <p:cNvPr id="7" name="图片 6">
            <a:extLst>
              <a:ext uri="{FF2B5EF4-FFF2-40B4-BE49-F238E27FC236}">
                <a16:creationId xmlns:a16="http://schemas.microsoft.com/office/drawing/2014/main" id="{54533274-F7F6-032C-11F8-DCA31BD47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4020"/>
            <a:ext cx="12192000" cy="3409959"/>
          </a:xfrm>
          <a:prstGeom prst="rect">
            <a:avLst/>
          </a:prstGeom>
        </p:spPr>
      </p:pic>
    </p:spTree>
    <p:extLst>
      <p:ext uri="{BB962C8B-B14F-4D97-AF65-F5344CB8AC3E}">
        <p14:creationId xmlns:p14="http://schemas.microsoft.com/office/powerpoint/2010/main" val="323895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4F8B4F-4508-BDF1-217C-F45BB7ACE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623FF27E-66C3-A32A-C7EE-D59982CAEC7E}"/>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61156760-971C-B7FB-966A-8C8BC6FA46E5}"/>
              </a:ext>
            </a:extLst>
          </p:cNvPr>
          <p:cNvPicPr>
            <a:picLocks noChangeAspect="1"/>
          </p:cNvPicPr>
          <p:nvPr/>
        </p:nvPicPr>
        <p:blipFill>
          <a:blip r:embed="rId2"/>
          <a:stretch>
            <a:fillRect/>
          </a:stretch>
        </p:blipFill>
        <p:spPr>
          <a:xfrm>
            <a:off x="0" y="0"/>
            <a:ext cx="12192000" cy="6857999"/>
          </a:xfrm>
          <a:prstGeom prst="rect">
            <a:avLst/>
          </a:prstGeom>
        </p:spPr>
      </p:pic>
      <p:sp>
        <p:nvSpPr>
          <p:cNvPr id="5" name="文本框 4">
            <a:extLst>
              <a:ext uri="{FF2B5EF4-FFF2-40B4-BE49-F238E27FC236}">
                <a16:creationId xmlns:a16="http://schemas.microsoft.com/office/drawing/2014/main" id="{B3FB1691-2CB8-E351-D781-8ADF28D475A8}"/>
              </a:ext>
            </a:extLst>
          </p:cNvPr>
          <p:cNvSpPr txBox="1"/>
          <p:nvPr/>
        </p:nvSpPr>
        <p:spPr>
          <a:xfrm>
            <a:off x="411173" y="435721"/>
            <a:ext cx="2755474" cy="584775"/>
          </a:xfrm>
          <a:prstGeom prst="rect">
            <a:avLst/>
          </a:prstGeom>
          <a:noFill/>
        </p:spPr>
        <p:txBody>
          <a:bodyPr wrap="square" rtlCol="0">
            <a:spAutoFit/>
          </a:bodyPr>
          <a:lstStyle/>
          <a:p>
            <a:r>
              <a:rPr lang="zh-CN" altLang="en-US" sz="3200" b="1" dirty="0"/>
              <a:t>查询算法</a:t>
            </a:r>
          </a:p>
        </p:txBody>
      </p:sp>
      <p:pic>
        <p:nvPicPr>
          <p:cNvPr id="7" name="图片 6">
            <a:extLst>
              <a:ext uri="{FF2B5EF4-FFF2-40B4-BE49-F238E27FC236}">
                <a16:creationId xmlns:a16="http://schemas.microsoft.com/office/drawing/2014/main" id="{937F5D9E-9546-106F-571D-BECFB98BD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551" y="1043509"/>
            <a:ext cx="5480263" cy="5259877"/>
          </a:xfrm>
          <a:prstGeom prst="rect">
            <a:avLst/>
          </a:prstGeom>
        </p:spPr>
      </p:pic>
    </p:spTree>
    <p:extLst>
      <p:ext uri="{BB962C8B-B14F-4D97-AF65-F5344CB8AC3E}">
        <p14:creationId xmlns:p14="http://schemas.microsoft.com/office/powerpoint/2010/main" val="262198822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ont">
      <a:majorFont>
        <a:latin typeface="Times New Roman"/>
        <a:ea typeface="楷体"/>
        <a:cs typeface=""/>
      </a:majorFont>
      <a:minorFont>
        <a:latin typeface="Times New Roman"/>
        <a:ea typeface="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217</Words>
  <Application>Microsoft Office PowerPoint</Application>
  <PresentationFormat>宽屏</PresentationFormat>
  <Paragraphs>39</Paragraphs>
  <Slides>21</Slides>
  <Notes>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21</vt:i4>
      </vt:variant>
    </vt:vector>
  </HeadingPairs>
  <TitlesOfParts>
    <vt:vector size="24" baseType="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鹏 顾</dc:creator>
  <cp:lastModifiedBy>鹏 顾</cp:lastModifiedBy>
  <cp:revision>68</cp:revision>
  <dcterms:created xsi:type="dcterms:W3CDTF">2023-10-16T14:36:08Z</dcterms:created>
  <dcterms:modified xsi:type="dcterms:W3CDTF">2023-10-17T07:31:13Z</dcterms:modified>
</cp:coreProperties>
</file>