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77" r:id="rId6"/>
    <p:sldId id="279" r:id="rId7"/>
    <p:sldId id="280" r:id="rId8"/>
    <p:sldId id="281" r:id="rId9"/>
    <p:sldId id="278" r:id="rId10"/>
    <p:sldId id="258" r:id="rId11"/>
    <p:sldId id="261" r:id="rId12"/>
    <p:sldId id="268" r:id="rId13"/>
    <p:sldId id="271" r:id="rId14"/>
    <p:sldId id="272" r:id="rId15"/>
    <p:sldId id="276" r:id="rId16"/>
    <p:sldId id="273" r:id="rId17"/>
    <p:sldId id="274" r:id="rId18"/>
    <p:sldId id="266" r:id="rId19"/>
    <p:sldId id="263" r:id="rId20"/>
    <p:sldId id="264" r:id="rId21"/>
    <p:sldId id="265" r:id="rId22"/>
    <p:sldId id="282" r:id="rId23"/>
    <p:sldId id="287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E35AF-A4E8-D1FA-16C4-1C63AC9F2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9F812-D9E3-16CB-C839-E7DA71143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AFFC59-3DC7-3674-7896-6B2CE88C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A47052-4C79-1D79-4A72-45F23F04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608BD-D0E6-5B78-FE7E-543ECEAE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84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FA199-3F9B-9F7E-25AD-7104E631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DCDC33-E23B-2B51-B293-2D27409CB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B38CC-D162-001E-8F59-D330FA9F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44A845-DE54-51DB-FAF8-C6D264EA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8A3847-DFF1-6977-2CBB-81B20F00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30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8F344A-4147-BD1B-33A0-C3EF41ADF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84FF0-2ACF-7612-CE9A-202B33D85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EAABCA-AC7E-A4DE-BC84-41BF6142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30CCF5-5EDB-1494-42BE-60921220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4BBE95-1685-96DD-7C7C-F430CD6B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7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EE3BD-34F4-613C-9A5B-2B5A83AE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7DC001-A4C3-E78B-A907-C46CB7885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02B02F-47FF-7740-2805-5B00CE65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359EF-3DA9-91B6-6C3A-CCD1FBF9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136CA9-1C50-34E6-67EE-92FFEFB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29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CC8D4-2A4B-1C78-9A95-A3419ACF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83C798-576C-3849-32CD-696659B3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EDB691-FF88-410B-5DC7-909A8F21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EF4EDE-860A-8F87-8F7A-29D509EB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0DB5A-3C88-F4E1-5C44-B6B54409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9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AD96D-A5FA-6743-4FE8-FA0054D2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29B239-EE31-6A4D-9ABC-195B552E5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E5BAC9-B30D-3365-3B5A-8936595B7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82D40-98C1-63AD-EC01-DB112E1C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DD112D-34EA-BEC4-18C8-9AC553C5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9897B6-38BA-1876-FE3B-EA1446B2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2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D05AE-6688-51D9-2123-B6F1C8C7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981874-1339-A7B8-F4A5-7C0DF6F49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0015FB-666A-95B5-F58B-0651A00B5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E2F8552-928F-C9FB-E935-CE337BF8F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A63018-CF15-A1C5-0864-43ACD36DB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31F284-C5EB-33C9-3959-44BC0C68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A9AF51-1979-E146-F6E7-F85F6C70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C8D710-4952-03FC-FB38-BD648450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60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86631-7621-D1E8-E2DD-7861380A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BB0CB-B8ED-D438-3B93-6F7F6424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A45FB7-FC13-A126-8BEC-2A3FE331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27B93D-5B44-49F1-69F7-A0609ED3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689C61-8F60-398B-4915-8F8821E6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4C126D-2CC4-44E6-D091-B2054CB7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D55236-E25B-1DF8-D538-6F2020C3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70445-236A-E330-52EB-DAA141DF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E1B0C-C940-62D9-DD4E-0048A7E9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9C6CD2-0427-629A-8223-673F52F42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403010-4AA7-105F-FF66-037B0F6B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F9C4E-A99A-72E2-6BC1-476BA0E9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64CADD-E087-F060-E454-F9EF662C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726D-02A8-5EB9-AF91-7BA4895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587C44-D669-0DCB-6469-A7827B817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FB39A7-F1FC-4F44-AE78-D61AF7E5F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F343EF-B710-5E7C-2497-F169767D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ED4E2A-E217-56D6-E2E9-55CE7C04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1E6327-D9DD-967C-E810-A1D5E3BD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8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3ACE5B-DC25-CB93-1350-F927686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F32510-2F28-7AC0-CEB5-ECFFCE6A7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E54F8F-812B-21A9-2940-667B2F552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EA02-8A72-4472-88CB-9220F71489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6F7F1C-DB72-D6E3-E53B-3F228115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8779F-0873-D2B4-6DD7-49F5D919C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5BAE-EFFB-4E52-B367-52D5C3314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E9BE37E-138C-C466-98C2-3D9636BF3A66}"/>
              </a:ext>
            </a:extLst>
          </p:cNvPr>
          <p:cNvSpPr txBox="1"/>
          <p:nvPr/>
        </p:nvSpPr>
        <p:spPr>
          <a:xfrm>
            <a:off x="1118964" y="2316163"/>
            <a:ext cx="7155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/>
              <a:t>门格尔定理的证明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59FDAE-9EE7-DB13-BE70-8A2D3BE91EF2}"/>
              </a:ext>
            </a:extLst>
          </p:cNvPr>
          <p:cNvSpPr txBox="1"/>
          <p:nvPr/>
        </p:nvSpPr>
        <p:spPr>
          <a:xfrm>
            <a:off x="5240924" y="4429919"/>
            <a:ext cx="401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顾鹏 匡亚明学院  </a:t>
            </a:r>
            <a:r>
              <a:rPr lang="en-US" altLang="zh-CN" sz="2400" dirty="0"/>
              <a:t>221240087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574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E6A3E9-185A-BAEB-A392-72908FDE7751}"/>
              </a:ext>
            </a:extLst>
          </p:cNvPr>
          <p:cNvSpPr txBox="1"/>
          <p:nvPr/>
        </p:nvSpPr>
        <p:spPr>
          <a:xfrm>
            <a:off x="1914717" y="2316163"/>
            <a:ext cx="7662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/>
              <a:t>Part 02 </a:t>
            </a:r>
          </a:p>
          <a:p>
            <a:pPr algn="ctr"/>
            <a:r>
              <a:rPr lang="en-US" altLang="zh-CN" sz="5400" b="1" dirty="0"/>
              <a:t>Mathematical induction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5978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2A19C2-3420-082B-9B2E-E944150804B1}"/>
              </a:ext>
            </a:extLst>
          </p:cNvPr>
          <p:cNvSpPr txBox="1"/>
          <p:nvPr/>
        </p:nvSpPr>
        <p:spPr>
          <a:xfrm>
            <a:off x="533910" y="1078432"/>
            <a:ext cx="7566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核心思想是归纳，</a:t>
            </a:r>
            <a:r>
              <a:rPr lang="zh-CN" altLang="en-US" sz="2800" dirty="0">
                <a:solidFill>
                  <a:srgbClr val="FF0000"/>
                </a:solidFill>
              </a:rPr>
              <a:t>根据图中边的数目来归纳</a:t>
            </a:r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sz="2800" dirty="0"/>
              <a:t>假设图</a:t>
            </a:r>
            <a:r>
              <a:rPr lang="en-US" altLang="zh-CN" sz="2800" dirty="0"/>
              <a:t>G</a:t>
            </a:r>
            <a:r>
              <a:rPr lang="zh-CN" altLang="en-US" sz="2800" dirty="0"/>
              <a:t>的边数为</a:t>
            </a:r>
            <a:r>
              <a:rPr lang="en-US" altLang="zh-CN" sz="2800" dirty="0"/>
              <a:t>m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E6B50A-BC94-F9E5-4799-497966E9A733}"/>
              </a:ext>
            </a:extLst>
          </p:cNvPr>
          <p:cNvSpPr txBox="1"/>
          <p:nvPr/>
        </p:nvSpPr>
        <p:spPr>
          <a:xfrm>
            <a:off x="533910" y="3255962"/>
            <a:ext cx="9328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一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奠基：</a:t>
            </a:r>
            <a:r>
              <a:rPr lang="en-US" altLang="zh-CN" sz="2800" b="1" dirty="0"/>
              <a:t>m=0</a:t>
            </a:r>
            <a:r>
              <a:rPr lang="zh-CN" altLang="en-US" sz="2800" b="1" dirty="0"/>
              <a:t>，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，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时，显然成立</a:t>
            </a:r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r>
              <a:rPr lang="zh-CN" altLang="en-US" sz="2800" b="1" dirty="0"/>
              <a:t>二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假设：当图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边数小于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时，该定理成立</a:t>
            </a:r>
            <a:endParaRPr lang="en-US" altLang="zh-CN" sz="2800" b="1" dirty="0"/>
          </a:p>
          <a:p>
            <a:r>
              <a:rPr lang="zh-CN" altLang="en-US" sz="2800" b="1" dirty="0"/>
              <a:t>（即最小</a:t>
            </a:r>
            <a:r>
              <a:rPr lang="en-US" altLang="zh-CN" sz="2800" b="1" dirty="0"/>
              <a:t>u-v</a:t>
            </a:r>
            <a:r>
              <a:rPr lang="zh-CN" altLang="en-US" sz="2800" b="1" dirty="0"/>
              <a:t>分离集的势</a:t>
            </a:r>
            <a:r>
              <a:rPr lang="en-US" altLang="zh-CN" sz="2800" b="1" dirty="0"/>
              <a:t>=</a:t>
            </a:r>
            <a:r>
              <a:rPr lang="zh-CN" altLang="en-US" sz="2800" b="1" dirty="0"/>
              <a:t>最大内部不交路径数）</a:t>
            </a:r>
          </a:p>
        </p:txBody>
      </p:sp>
    </p:spTree>
    <p:extLst>
      <p:ext uri="{BB962C8B-B14F-4D97-AF65-F5344CB8AC3E}">
        <p14:creationId xmlns:p14="http://schemas.microsoft.com/office/powerpoint/2010/main" val="92364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7BD2BA-DA05-8745-DF63-E6EF2EEC8C38}"/>
              </a:ext>
            </a:extLst>
          </p:cNvPr>
          <p:cNvSpPr txBox="1"/>
          <p:nvPr/>
        </p:nvSpPr>
        <p:spPr>
          <a:xfrm>
            <a:off x="730293" y="895989"/>
            <a:ext cx="888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归纳：当图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的边数等于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时，我们分三种情况讨论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860A4C-ABDB-147A-AB68-2F656F161CA2}"/>
              </a:ext>
            </a:extLst>
          </p:cNvPr>
          <p:cNvSpPr txBox="1"/>
          <p:nvPr/>
        </p:nvSpPr>
        <p:spPr>
          <a:xfrm>
            <a:off x="629033" y="2001839"/>
            <a:ext cx="8843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首先规定一下证明过程中符号的含义：</a:t>
            </a:r>
            <a:endParaRPr lang="en-US" altLang="zh-CN" sz="2400" b="1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21863E7-83AD-72EA-1327-DDE52700B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63647"/>
              </p:ext>
            </p:extLst>
          </p:nvPr>
        </p:nvGraphicFramePr>
        <p:xfrm>
          <a:off x="629033" y="2763871"/>
          <a:ext cx="8640774" cy="269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387">
                  <a:extLst>
                    <a:ext uri="{9D8B030D-6E8A-4147-A177-3AD203B41FA5}">
                      <a16:colId xmlns:a16="http://schemas.microsoft.com/office/drawing/2014/main" val="1566182145"/>
                    </a:ext>
                  </a:extLst>
                </a:gridCol>
                <a:gridCol w="4320387">
                  <a:extLst>
                    <a:ext uri="{9D8B030D-6E8A-4147-A177-3AD203B41FA5}">
                      <a16:colId xmlns:a16="http://schemas.microsoft.com/office/drawing/2014/main" val="1465626475"/>
                    </a:ext>
                  </a:extLst>
                </a:gridCol>
              </a:tblGrid>
              <a:tr h="6643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/>
                        <a:t>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/>
                        <a:t>意义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13739"/>
                  </a:ext>
                </a:extLst>
              </a:tr>
              <a:tr h="664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u,v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图</a:t>
                      </a:r>
                      <a:r>
                        <a:rPr lang="en-US" altLang="zh-CN" sz="2400" b="1" dirty="0"/>
                        <a:t>G</a:t>
                      </a:r>
                      <a:r>
                        <a:rPr lang="zh-CN" altLang="en-US" sz="2400" b="1" dirty="0"/>
                        <a:t>中任意两个不相邻的点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76556"/>
                  </a:ext>
                </a:extLst>
              </a:tr>
              <a:tr h="664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u-v</a:t>
                      </a:r>
                      <a:r>
                        <a:rPr lang="zh-CN" altLang="en-US" sz="2400" b="1" dirty="0"/>
                        <a:t>的最小分离点集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0650"/>
                  </a:ext>
                </a:extLst>
              </a:tr>
              <a:tr h="664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k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W</a:t>
                      </a:r>
                      <a:r>
                        <a:rPr lang="zh-CN" altLang="en-US" sz="2400" b="1" dirty="0"/>
                        <a:t>的势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53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4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7BD2BA-DA05-8745-DF63-E6EF2EEC8C38}"/>
              </a:ext>
            </a:extLst>
          </p:cNvPr>
          <p:cNvSpPr txBox="1"/>
          <p:nvPr/>
        </p:nvSpPr>
        <p:spPr>
          <a:xfrm>
            <a:off x="730293" y="895989"/>
            <a:ext cx="882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归纳：当图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的边数等于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时，我们分三种情况讨论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BC43460-6402-2F30-792C-C78188D4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0" y="2001108"/>
            <a:ext cx="7716893" cy="8816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9EE343-2B35-624B-5EF6-580FD82BE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4" y="3543860"/>
            <a:ext cx="8754278" cy="1868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B762B3F-2E3D-DF2E-344D-3A1D84FE3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33" y="1510714"/>
            <a:ext cx="3558690" cy="2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2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7BD2BA-DA05-8745-DF63-E6EF2EEC8C38}"/>
              </a:ext>
            </a:extLst>
          </p:cNvPr>
          <p:cNvSpPr txBox="1"/>
          <p:nvPr/>
        </p:nvSpPr>
        <p:spPr>
          <a:xfrm>
            <a:off x="730293" y="895989"/>
            <a:ext cx="882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归纳：当图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的边数等于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时，我们分三种情况讨论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36B8DA-B73D-A6D8-C682-D2FE3E77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5" y="1666173"/>
            <a:ext cx="9281406" cy="671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18AB8C-E277-B922-DC84-F57A968CD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7" y="2295633"/>
            <a:ext cx="7265370" cy="27796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B91C32-ED20-401B-F0E0-C8DA50279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29" y="3947110"/>
            <a:ext cx="6612315" cy="26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4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7BD2BA-DA05-8745-DF63-E6EF2EEC8C38}"/>
              </a:ext>
            </a:extLst>
          </p:cNvPr>
          <p:cNvSpPr txBox="1"/>
          <p:nvPr/>
        </p:nvSpPr>
        <p:spPr>
          <a:xfrm>
            <a:off x="730293" y="895989"/>
            <a:ext cx="882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归纳：当图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的边数等于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时，我们分三种情况讨论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36B8DA-B73D-A6D8-C682-D2FE3E77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5" y="1666173"/>
            <a:ext cx="9281406" cy="6713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1BAE62-98F6-93FD-6AD5-F61214F49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4" y="2459899"/>
            <a:ext cx="8295237" cy="25332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7597C2-C6F8-C7C8-EC3F-CCB4E44DE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1" y="4205296"/>
            <a:ext cx="5311345" cy="21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7BD2BA-DA05-8745-DF63-E6EF2EEC8C38}"/>
              </a:ext>
            </a:extLst>
          </p:cNvPr>
          <p:cNvSpPr txBox="1"/>
          <p:nvPr/>
        </p:nvSpPr>
        <p:spPr>
          <a:xfrm>
            <a:off x="730293" y="895989"/>
            <a:ext cx="882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归纳：当图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的边数等于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时，我们分三种情况讨论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99DB9D-7921-F7D9-A931-DDB76010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0" y="1529970"/>
            <a:ext cx="9071039" cy="44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4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7BD2BA-DA05-8745-DF63-E6EF2EEC8C38}"/>
              </a:ext>
            </a:extLst>
          </p:cNvPr>
          <p:cNvSpPr txBox="1"/>
          <p:nvPr/>
        </p:nvSpPr>
        <p:spPr>
          <a:xfrm>
            <a:off x="730293" y="895989"/>
            <a:ext cx="882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归纳：当图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的边数等于</a:t>
            </a:r>
            <a:r>
              <a:rPr lang="en-US" altLang="zh-CN" sz="2800" b="1" dirty="0"/>
              <a:t>m</a:t>
            </a:r>
            <a:r>
              <a:rPr lang="zh-CN" altLang="en-US" sz="2800" b="1" dirty="0"/>
              <a:t>时，我们分三种情况讨论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C711D6-0990-654B-758F-5A0AEF4DF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" y="1600200"/>
            <a:ext cx="9039672" cy="10247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F58604-B667-B91C-9DA8-53179B8DF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" y="2541572"/>
            <a:ext cx="9321785" cy="39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E6A3E9-185A-BAEB-A392-72908FDE7751}"/>
              </a:ext>
            </a:extLst>
          </p:cNvPr>
          <p:cNvSpPr txBox="1"/>
          <p:nvPr/>
        </p:nvSpPr>
        <p:spPr>
          <a:xfrm>
            <a:off x="2202129" y="2378799"/>
            <a:ext cx="7125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/>
              <a:t>Part 03 </a:t>
            </a:r>
          </a:p>
          <a:p>
            <a:pPr algn="ctr"/>
            <a:r>
              <a:rPr lang="en-US" altLang="zh-CN" sz="5400" b="1" dirty="0"/>
              <a:t>Max-flow min-cut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489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1AEFF6-4840-DC99-A288-C3D42284217B}"/>
              </a:ext>
            </a:extLst>
          </p:cNvPr>
          <p:cNvSpPr txBox="1"/>
          <p:nvPr/>
        </p:nvSpPr>
        <p:spPr>
          <a:xfrm>
            <a:off x="503225" y="1732468"/>
            <a:ext cx="9058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最大流最小割定理</a:t>
            </a:r>
            <a:endParaRPr lang="en-US" altLang="zh-CN" sz="4000" b="1" dirty="0"/>
          </a:p>
          <a:p>
            <a:r>
              <a:rPr lang="zh-CN" altLang="en-US" sz="4000" b="1" dirty="0"/>
              <a:t>（</a:t>
            </a:r>
            <a:r>
              <a:rPr lang="en-US" altLang="zh-CN" sz="4000" b="1" dirty="0"/>
              <a:t>Max-flow min-cut Theorem</a:t>
            </a:r>
            <a:r>
              <a:rPr lang="zh-CN" altLang="en-US" sz="4000" b="1" dirty="0"/>
              <a:t>）</a:t>
            </a:r>
            <a:endParaRPr lang="en-US" altLang="zh-CN" sz="4000" b="1" dirty="0"/>
          </a:p>
          <a:p>
            <a:endParaRPr lang="en-US" altLang="zh-CN" sz="4000" b="1" dirty="0"/>
          </a:p>
          <a:p>
            <a:r>
              <a:rPr lang="zh-CN" altLang="en-US" sz="3600" b="1" dirty="0"/>
              <a:t>内容：在一个网络流图中，最大流的值等于最小割的容量</a:t>
            </a:r>
          </a:p>
        </p:txBody>
      </p:sp>
    </p:spTree>
    <p:extLst>
      <p:ext uri="{BB962C8B-B14F-4D97-AF65-F5344CB8AC3E}">
        <p14:creationId xmlns:p14="http://schemas.microsoft.com/office/powerpoint/2010/main" val="188999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B9E78E-7AF1-1B7D-AC30-F20C24096DCF}"/>
              </a:ext>
            </a:extLst>
          </p:cNvPr>
          <p:cNvSpPr txBox="1"/>
          <p:nvPr/>
        </p:nvSpPr>
        <p:spPr>
          <a:xfrm>
            <a:off x="416287" y="801631"/>
            <a:ext cx="20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目 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69D445-29BC-FE16-FE14-61844D014D3B}"/>
              </a:ext>
            </a:extLst>
          </p:cNvPr>
          <p:cNvSpPr txBox="1"/>
          <p:nvPr/>
        </p:nvSpPr>
        <p:spPr>
          <a:xfrm>
            <a:off x="632100" y="2148888"/>
            <a:ext cx="99663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4000" b="1" dirty="0"/>
              <a:t> Menger’s theorem and preparation</a:t>
            </a:r>
          </a:p>
          <a:p>
            <a:endParaRPr lang="en-US" altLang="zh-CN" sz="4000" b="1" dirty="0"/>
          </a:p>
          <a:p>
            <a:r>
              <a:rPr lang="en-US" altLang="zh-CN" sz="4000" b="1" dirty="0"/>
              <a:t>2. Proof method 1: Mathematical induction</a:t>
            </a:r>
          </a:p>
          <a:p>
            <a:pPr marL="342900" indent="-342900">
              <a:buAutoNum type="arabicPeriod"/>
            </a:pPr>
            <a:endParaRPr lang="en-US" altLang="zh-CN" sz="4000" b="1" dirty="0"/>
          </a:p>
          <a:p>
            <a:r>
              <a:rPr lang="en-US" altLang="zh-CN" sz="4000" b="1" dirty="0"/>
              <a:t>3. Proof method 2: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Max-flow min-cut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0051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8F26BF-27B6-E252-5D9C-C910274258D5}"/>
              </a:ext>
            </a:extLst>
          </p:cNvPr>
          <p:cNvSpPr txBox="1"/>
          <p:nvPr/>
        </p:nvSpPr>
        <p:spPr>
          <a:xfrm>
            <a:off x="508394" y="664372"/>
            <a:ext cx="986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为什么？这不是重点，但直观的想象可以这么去看：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5D57FA-34C9-6644-F2F3-BB197642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4" y="1613316"/>
            <a:ext cx="10257283" cy="46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BF1791-DC95-87F4-C4EB-0A9650730B42}"/>
              </a:ext>
            </a:extLst>
          </p:cNvPr>
          <p:cNvSpPr txBox="1"/>
          <p:nvPr/>
        </p:nvSpPr>
        <p:spPr>
          <a:xfrm>
            <a:off x="632102" y="625965"/>
            <a:ext cx="8929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	</a:t>
            </a:r>
            <a:r>
              <a:rPr lang="zh-CN" altLang="en-US" sz="2800" b="1" dirty="0">
                <a:solidFill>
                  <a:srgbClr val="0070C0"/>
                </a:solidFill>
              </a:rPr>
              <a:t>其实这个想象背后比较规范的说法是这样的：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r>
              <a:rPr lang="zh-CN" altLang="en-US" sz="2800" b="1" dirty="0">
                <a:solidFill>
                  <a:srgbClr val="0070C0"/>
                </a:solidFill>
              </a:rPr>
              <a:t>关于流和割的关系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B2C431-4FC7-DC37-E3B1-1AD11455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"/>
          <a:stretch/>
        </p:blipFill>
        <p:spPr>
          <a:xfrm>
            <a:off x="420604" y="1967206"/>
            <a:ext cx="9288774" cy="35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7438FA-593D-4447-3181-BCE87194E164}"/>
              </a:ext>
            </a:extLst>
          </p:cNvPr>
          <p:cNvSpPr txBox="1"/>
          <p:nvPr/>
        </p:nvSpPr>
        <p:spPr>
          <a:xfrm>
            <a:off x="552322" y="533219"/>
            <a:ext cx="745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如何用这个来证明门格尔定理？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6117E4-3F7E-90A5-B336-C04B71DF6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0" y="1480674"/>
            <a:ext cx="9144000" cy="33835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1DB625-EA9E-88EC-C8FD-E3EA8E260986}"/>
              </a:ext>
            </a:extLst>
          </p:cNvPr>
          <p:cNvSpPr txBox="1"/>
          <p:nvPr/>
        </p:nvSpPr>
        <p:spPr>
          <a:xfrm>
            <a:off x="177971" y="5975575"/>
            <a:ext cx="1103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引理的具体内容及证明可见：李明哲，金俊，石端银．图论及其算法：机械工业出版社，</a:t>
            </a:r>
            <a:r>
              <a:rPr lang="en-US" altLang="zh-CN" dirty="0"/>
              <a:t>2010.10</a:t>
            </a:r>
            <a:r>
              <a:rPr lang="zh-CN" altLang="en-US" dirty="0"/>
              <a:t>：第</a:t>
            </a:r>
            <a:r>
              <a:rPr lang="en-US" altLang="zh-CN" dirty="0"/>
              <a:t>185</a:t>
            </a:r>
            <a:r>
              <a:rPr lang="zh-CN" altLang="en-US" dirty="0"/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45520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7438FA-593D-4447-3181-BCE87194E164}"/>
              </a:ext>
            </a:extLst>
          </p:cNvPr>
          <p:cNvSpPr txBox="1"/>
          <p:nvPr/>
        </p:nvSpPr>
        <p:spPr>
          <a:xfrm>
            <a:off x="552322" y="533219"/>
            <a:ext cx="745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如何用这个来证明门格尔定理？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34753B-7DBB-F3F9-A745-74FB314363E9}"/>
              </a:ext>
            </a:extLst>
          </p:cNvPr>
          <p:cNvSpPr txBox="1"/>
          <p:nvPr/>
        </p:nvSpPr>
        <p:spPr>
          <a:xfrm>
            <a:off x="718020" y="1833329"/>
            <a:ext cx="8646910" cy="388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	</a:t>
            </a:r>
            <a:r>
              <a:rPr lang="zh-CN" altLang="en-US" sz="2800" b="1" dirty="0"/>
              <a:t>那么我们将该引理与最大流最小割定理结合，应用到图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的</a:t>
            </a:r>
            <a:r>
              <a:rPr lang="zh-CN" altLang="en-US" sz="2800" b="1" dirty="0">
                <a:solidFill>
                  <a:srgbClr val="FF0000"/>
                </a:solidFill>
              </a:rPr>
              <a:t>对称有向图</a:t>
            </a:r>
            <a:r>
              <a:rPr lang="zh-CN" altLang="en-US" sz="2800" b="1" dirty="0"/>
              <a:t>上，即可证明图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中任意两点</a:t>
            </a:r>
            <a:r>
              <a:rPr lang="en-US" altLang="zh-CN" sz="2800" b="1" dirty="0"/>
              <a:t>u,v</a:t>
            </a:r>
            <a:r>
              <a:rPr lang="zh-CN" altLang="en-US" sz="2800" b="1" dirty="0"/>
              <a:t>满足无公共内定点的</a:t>
            </a:r>
            <a:r>
              <a:rPr lang="en-US" altLang="zh-CN" sz="2800" b="1" dirty="0"/>
              <a:t>u-v</a:t>
            </a:r>
            <a:r>
              <a:rPr lang="zh-CN" altLang="en-US" sz="2800" b="1" dirty="0"/>
              <a:t>路的数目的最大值等于</a:t>
            </a:r>
            <a:r>
              <a:rPr lang="en-US" altLang="zh-CN" sz="2800" b="1" dirty="0"/>
              <a:t>u-v</a:t>
            </a:r>
            <a:r>
              <a:rPr lang="zh-CN" altLang="en-US" sz="2800" b="1" dirty="0"/>
              <a:t>分离集的势的最小值，也就是说要使</a:t>
            </a:r>
            <a:r>
              <a:rPr lang="en-US" altLang="zh-CN" sz="2800" b="1" dirty="0"/>
              <a:t>u-v</a:t>
            </a:r>
            <a:r>
              <a:rPr lang="zh-CN" altLang="en-US" sz="2800" b="1" dirty="0"/>
              <a:t>在图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中不连通至少需要删除的点的数目等于内部不交</a:t>
            </a:r>
            <a:r>
              <a:rPr lang="en-US" altLang="zh-CN" sz="2800" b="1" dirty="0"/>
              <a:t>u-v</a:t>
            </a:r>
            <a:r>
              <a:rPr lang="zh-CN" altLang="en-US" sz="2800" b="1" dirty="0"/>
              <a:t>路的最大值，也就证明了门格尔定理</a:t>
            </a:r>
          </a:p>
        </p:txBody>
      </p:sp>
    </p:spTree>
    <p:extLst>
      <p:ext uri="{BB962C8B-B14F-4D97-AF65-F5344CB8AC3E}">
        <p14:creationId xmlns:p14="http://schemas.microsoft.com/office/powerpoint/2010/main" val="325851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9AE631-D1B9-8529-BF99-C63B834BA16B}"/>
              </a:ext>
            </a:extLst>
          </p:cNvPr>
          <p:cNvSpPr txBox="1"/>
          <p:nvPr/>
        </p:nvSpPr>
        <p:spPr>
          <a:xfrm>
            <a:off x="1800163" y="1865622"/>
            <a:ext cx="71372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/>
              <a:t>Thanks</a:t>
            </a:r>
            <a:endParaRPr lang="zh-CN" alt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342920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E6A3E9-185A-BAEB-A392-72908FDE7751}"/>
              </a:ext>
            </a:extLst>
          </p:cNvPr>
          <p:cNvSpPr txBox="1"/>
          <p:nvPr/>
        </p:nvSpPr>
        <p:spPr>
          <a:xfrm>
            <a:off x="2217470" y="1893878"/>
            <a:ext cx="7757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/>
              <a:t>Part 01 </a:t>
            </a:r>
          </a:p>
          <a:p>
            <a:pPr algn="ctr"/>
            <a:r>
              <a:rPr lang="en-US" altLang="zh-CN" sz="5400" b="1" dirty="0"/>
              <a:t>Menger’s theorem </a:t>
            </a:r>
          </a:p>
          <a:p>
            <a:pPr algn="ctr"/>
            <a:r>
              <a:rPr lang="en-US" altLang="zh-CN" sz="5400" b="1" dirty="0"/>
              <a:t>and preparation</a:t>
            </a:r>
          </a:p>
          <a:p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300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D52442-1228-AEEE-EBCC-EA69116B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" y="1548234"/>
            <a:ext cx="11932603" cy="17970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E88725-375B-5AE6-F467-5D41036A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" y="4003678"/>
            <a:ext cx="11795949" cy="13867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C30B40-64E7-D752-CF73-D1270FD57650}"/>
              </a:ext>
            </a:extLst>
          </p:cNvPr>
          <p:cNvSpPr txBox="1"/>
          <p:nvPr/>
        </p:nvSpPr>
        <p:spPr>
          <a:xfrm>
            <a:off x="362078" y="576870"/>
            <a:ext cx="556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门格尔定理</a:t>
            </a:r>
            <a:r>
              <a:rPr lang="en-US" altLang="zh-CN" sz="2800" b="1" dirty="0"/>
              <a:t>(Menger’s Theorem)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155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7529D46-89BC-FC24-C85D-E480E58562C3}"/>
              </a:ext>
            </a:extLst>
          </p:cNvPr>
          <p:cNvSpPr txBox="1"/>
          <p:nvPr/>
        </p:nvSpPr>
        <p:spPr>
          <a:xfrm>
            <a:off x="681197" y="79779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流网络（</a:t>
            </a:r>
            <a:r>
              <a:rPr lang="en-US" altLang="zh-CN" sz="2800" b="1" dirty="0"/>
              <a:t>Flow network</a:t>
            </a:r>
            <a:r>
              <a:rPr lang="zh-CN" altLang="en-US" sz="2800" b="1" dirty="0"/>
              <a:t>）：</a:t>
            </a:r>
            <a:endParaRPr lang="en-US" altLang="zh-CN" sz="2800" b="1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网络流图是一个有向图，它包括两个特殊的节点，源节点（</a:t>
            </a:r>
            <a:r>
              <a:rPr lang="en-US" altLang="zh-CN" sz="2400" dirty="0"/>
              <a:t>Source</a:t>
            </a:r>
            <a:r>
              <a:rPr lang="zh-CN" altLang="en-US" sz="2400" dirty="0"/>
              <a:t>）和汇点节点（</a:t>
            </a:r>
            <a:r>
              <a:rPr lang="en-US" altLang="zh-CN" sz="2400" dirty="0"/>
              <a:t>Sink</a:t>
            </a:r>
            <a:r>
              <a:rPr lang="zh-CN" altLang="en-US" sz="2400" dirty="0"/>
              <a:t>），以及一组有向边。每条边都有一个容量，表示该边上能够传输的最大流量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C0E14B9-3BC7-6C0A-C0CE-18B061E1A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0" y="2705136"/>
            <a:ext cx="9180248" cy="32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4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7529D46-89BC-FC24-C85D-E480E58562C3}"/>
              </a:ext>
            </a:extLst>
          </p:cNvPr>
          <p:cNvSpPr txBox="1"/>
          <p:nvPr/>
        </p:nvSpPr>
        <p:spPr>
          <a:xfrm>
            <a:off x="681197" y="797799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割（</a:t>
            </a:r>
            <a:r>
              <a:rPr lang="en-US" altLang="zh-CN" sz="2800" b="1" dirty="0"/>
              <a:t>cut</a:t>
            </a:r>
            <a:r>
              <a:rPr lang="zh-CN" altLang="en-US" sz="2800" b="1" dirty="0"/>
              <a:t>）：</a:t>
            </a:r>
            <a:endParaRPr lang="en-US" altLang="zh-CN" sz="2800" b="1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在网络流图中，一个割是将图分为两个部分的方式，其中一个部分包含源节点，另一个部分包含汇点节点。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95C656-1004-43DB-B743-0EB5BA0FF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" y="2321914"/>
            <a:ext cx="8665321" cy="39435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A47011-9777-AA51-E108-58620C5ABD71}"/>
              </a:ext>
            </a:extLst>
          </p:cNvPr>
          <p:cNvSpPr txBox="1"/>
          <p:nvPr/>
        </p:nvSpPr>
        <p:spPr>
          <a:xfrm>
            <a:off x="7069443" y="5530813"/>
            <a:ext cx="297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highlight>
                  <a:srgbClr val="C0C0C0"/>
                </a:highlight>
              </a:rPr>
              <a:t>Capacity(S,T)=30</a:t>
            </a:r>
            <a:endParaRPr lang="zh-CN" altLang="en-US" sz="2400" b="1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801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7529D46-89BC-FC24-C85D-E480E58562C3}"/>
              </a:ext>
            </a:extLst>
          </p:cNvPr>
          <p:cNvSpPr txBox="1"/>
          <p:nvPr/>
        </p:nvSpPr>
        <p:spPr>
          <a:xfrm>
            <a:off x="681197" y="79779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割的容量</a:t>
            </a:r>
            <a:r>
              <a:rPr lang="en-US" altLang="zh-CN" sz="2800" b="1" dirty="0"/>
              <a:t>(Capacity)</a:t>
            </a:r>
            <a:r>
              <a:rPr lang="zh-CN" altLang="en-US" sz="2800" b="1" dirty="0"/>
              <a:t>：</a:t>
            </a:r>
            <a:endParaRPr lang="en-US" altLang="zh-CN" sz="2800" b="1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指从源节点到割的另一边的最小容量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6883A8-FD60-C404-18D9-4DBDFD91B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" y="1881442"/>
            <a:ext cx="7783448" cy="39061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BD0F76-4A59-234B-EFAD-87275B374919}"/>
              </a:ext>
            </a:extLst>
          </p:cNvPr>
          <p:cNvSpPr txBox="1"/>
          <p:nvPr/>
        </p:nvSpPr>
        <p:spPr>
          <a:xfrm>
            <a:off x="6573656" y="5103400"/>
            <a:ext cx="297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highlight>
                  <a:srgbClr val="C0C0C0"/>
                </a:highlight>
              </a:rPr>
              <a:t>Capacity(S,T)=62</a:t>
            </a:r>
            <a:endParaRPr lang="zh-CN" altLang="en-US" sz="2400" b="1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064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7529D46-89BC-FC24-C85D-E480E58562C3}"/>
              </a:ext>
            </a:extLst>
          </p:cNvPr>
          <p:cNvSpPr txBox="1"/>
          <p:nvPr/>
        </p:nvSpPr>
        <p:spPr>
          <a:xfrm>
            <a:off x="681197" y="797799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流</a:t>
            </a:r>
            <a:r>
              <a:rPr lang="en-US" altLang="zh-CN" sz="2800" b="1" dirty="0"/>
              <a:t>(Flow)</a:t>
            </a:r>
            <a:r>
              <a:rPr lang="zh-CN" altLang="en-US" sz="2800" b="1" dirty="0"/>
              <a:t>：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en-US" altLang="zh-CN" sz="2800" b="1" dirty="0"/>
              <a:t>	</a:t>
            </a:r>
            <a:r>
              <a:rPr lang="zh-CN" altLang="en-US" sz="2800" dirty="0"/>
              <a:t>流网络是一个带权的有向图，其中每条边的权重代表这条边的容量（也就是这条边内的流能达到的最大值）。而流则是当前流网络中的</a:t>
            </a:r>
            <a:r>
              <a:rPr lang="zh-CN" altLang="en-US" sz="2800" b="1" dirty="0">
                <a:solidFill>
                  <a:srgbClr val="FF0000"/>
                </a:solidFill>
              </a:rPr>
              <a:t>一个状态</a:t>
            </a:r>
            <a:r>
              <a:rPr lang="zh-CN" altLang="en-US" sz="2800" dirty="0"/>
              <a:t>，这个状态下，流网络中的</a:t>
            </a:r>
            <a:r>
              <a:rPr lang="zh-CN" altLang="en-US" sz="2800" b="1" dirty="0">
                <a:solidFill>
                  <a:srgbClr val="FF0000"/>
                </a:solidFill>
              </a:rPr>
              <a:t>每条边都有一个具体的流</a:t>
            </a:r>
            <a:r>
              <a:rPr lang="zh-CN" altLang="en-US" sz="2800" dirty="0"/>
              <a:t>，而且每条边中流的值，需要满足两条非常直觉的约束：</a:t>
            </a:r>
          </a:p>
          <a:p>
            <a:endParaRPr lang="zh-CN" altLang="en-US" sz="2800" dirty="0"/>
          </a:p>
          <a:p>
            <a:r>
              <a:rPr lang="en-US" altLang="zh-CN" sz="2800" dirty="0"/>
              <a:t>1. </a:t>
            </a:r>
            <a:r>
              <a:rPr lang="zh-CN" altLang="en-US" sz="2800" b="1" dirty="0"/>
              <a:t>容量约束</a:t>
            </a:r>
            <a:r>
              <a:rPr lang="zh-CN" altLang="en-US" sz="2800" dirty="0"/>
              <a:t>：每条边内流的值要小于等于容量</a:t>
            </a:r>
          </a:p>
          <a:p>
            <a:r>
              <a:rPr lang="en-US" altLang="zh-CN" sz="2800" dirty="0"/>
              <a:t>2. </a:t>
            </a:r>
            <a:r>
              <a:rPr lang="zh-CN" altLang="en-US" sz="2800" b="1" dirty="0"/>
              <a:t>守恒约束</a:t>
            </a:r>
            <a:r>
              <a:rPr lang="zh-CN" altLang="en-US" sz="2800" dirty="0"/>
              <a:t>：每个结点（</a:t>
            </a:r>
            <a:r>
              <a:rPr lang="en-US" altLang="zh-CN" sz="2800" dirty="0"/>
              <a:t>s</a:t>
            </a:r>
            <a:r>
              <a:rPr lang="zh-CN" altLang="en-US" sz="2800" dirty="0"/>
              <a:t>，</a:t>
            </a:r>
            <a:r>
              <a:rPr lang="en-US" altLang="zh-CN" sz="2800" dirty="0"/>
              <a:t>t</a:t>
            </a:r>
            <a:r>
              <a:rPr lang="zh-CN" altLang="en-US" sz="2800" dirty="0"/>
              <a:t>两个顶点除外）处的流入的流量要等于流出的流量</a:t>
            </a:r>
          </a:p>
        </p:txBody>
      </p:sp>
    </p:spTree>
    <p:extLst>
      <p:ext uri="{BB962C8B-B14F-4D97-AF65-F5344CB8AC3E}">
        <p14:creationId xmlns:p14="http://schemas.microsoft.com/office/powerpoint/2010/main" val="239349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DAE47-A743-D832-D803-E1E38C46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EF407-6DB6-9246-41D0-0DED009F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F5D565-62EE-28C6-386C-FB2BAE33B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4" y="594532"/>
            <a:ext cx="8566419" cy="60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9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737</Words>
  <Application>Microsoft Office PowerPoint</Application>
  <PresentationFormat>宽屏</PresentationFormat>
  <Paragraphs>65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109</cp:revision>
  <dcterms:created xsi:type="dcterms:W3CDTF">2023-09-26T07:13:37Z</dcterms:created>
  <dcterms:modified xsi:type="dcterms:W3CDTF">2023-09-26T09:57:26Z</dcterms:modified>
</cp:coreProperties>
</file>