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82" r:id="rId7"/>
    <p:sldId id="268" r:id="rId8"/>
    <p:sldId id="280" r:id="rId9"/>
    <p:sldId id="283" r:id="rId10"/>
    <p:sldId id="284" r:id="rId11"/>
    <p:sldId id="266" r:id="rId12"/>
    <p:sldId id="270" r:id="rId13"/>
    <p:sldId id="276" r:id="rId14"/>
    <p:sldId id="287" r:id="rId15"/>
    <p:sldId id="285" r:id="rId16"/>
    <p:sldId id="288" r:id="rId17"/>
    <p:sldId id="289" r:id="rId18"/>
    <p:sldId id="26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15CF1-66A7-46A9-C797-B521709AB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F44747-ADB6-0E09-34D6-A21AE9995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BF7C07-7334-355D-2641-D5CB4C6F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DC36A2-7CDB-7241-4C1B-BDD1E0E4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1593D3-BC02-D7B3-529E-13CEEA23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70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B21F5-9619-2C79-EC9A-F28695A4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AC9A8A-7C41-34E7-16DA-0DF446D4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393C85-D41F-B865-9C29-AD4591B0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8ABD7F-BD0A-8FBA-F08E-B550F441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403E7-2C83-2628-6029-9A3464BB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09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A8BE05-6B57-3AF3-1FE5-86937D1D2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496443-4505-FAFB-BF97-81466A322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AD389-1512-250D-E278-4DBF0721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A056F9-74C9-17FD-D022-B4553764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72035-0AFF-F458-1F2E-BB526658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26531-F141-9C03-4B9C-657BCE7F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BA713D-62B7-F213-940D-3C46838D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E1A69B-EBE7-0BA1-DD2A-1A3AC162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A9770-873D-1E24-98E3-2CEA8EA3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5DF3BC-A5E3-B1D5-09EC-CA73F1CC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9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A2DF5-A831-F375-9640-3249BF15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7C5427-EC57-5C31-3A88-2FB8EEAB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70E319-84CF-C381-960C-59E37678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66788-956F-C5F4-1E62-6C7E416D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0664C-2D48-AB08-DE33-D4A5FDBF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91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A4328-58FC-745B-9CD4-D2704903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AD70F3-DE88-9C5C-D586-2053DEFE5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7CD5C-612A-52CD-C768-77A2A409C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5050FE-4C95-B995-976D-0D461A49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5C57A2-E476-2BCE-74C1-806A4919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CE0CAB-B103-C8F7-E4FD-5E34F844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2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E41C9-45C3-B93F-8407-1178DE27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135481-A07E-525D-0303-F8140AFCC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35F95E-ACE9-8A43-CE9B-B3BDC9C65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ABAD9D-9FED-7F95-45B9-EE151B09D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A9DBF02-F057-8647-8FB3-AE5430BEC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2B3154-CF15-75E2-EDAA-F7953D06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762C58-3B8D-50FE-064E-F7994725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75FB13D-00E1-EBA3-E1B5-E85C5FB6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2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5F00A-E775-6E16-837E-B2311D39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4EBC9C-544F-7CDF-7104-0B1BCC59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DE3090-3D17-A4DC-D9DA-A54890AE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E4B267-B751-C7D0-7D44-8F313B3D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7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4602A4-60B8-7D91-ABE9-6DE2C391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8DE616-664C-81C7-ADDD-446A6BDF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9B9A68-9B0C-44C1-C94D-8566D90A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3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43350-1856-0FBA-A0A3-3396B1EA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01E45D-965A-A134-CF1E-552C126C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1B2876-C41C-F50E-563D-299542E8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EE7589-D891-80DB-94F0-70CDD3A8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3C9D15-6DA2-487B-5D32-995182A6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8534F0-6526-64E8-7951-22D8C12F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F5564-67D2-5670-6DE3-10FDDB2B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D2DBC2E-9030-AD91-2488-2D0075D42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205C68-323C-B3A5-A26A-7A4C2FE6A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3B9E5E-1DBA-8102-FE3C-4CA2EAF7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153C16-6C4E-21B6-DD1C-FA6CDBFF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87BA3C-9E1C-9C17-1322-5AA2C38D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0E6D35-D36D-2EE4-323C-0544EE6F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B715AC-5D0C-A033-C509-9A1136D79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1BE47-32DB-6BE0-788B-A12E8FD47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04A1-7951-48DC-95CB-D0DB9512B5AF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C22FFA-5DA6-DE1B-02A2-51608FA2F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A358D3-D7BB-6920-F056-9A88B9064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837D-C9F7-4235-A79E-C992C9A10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154E01-D7BC-02C0-2D09-E1ACAB8A013A}"/>
              </a:ext>
            </a:extLst>
          </p:cNvPr>
          <p:cNvSpPr txBox="1"/>
          <p:nvPr/>
        </p:nvSpPr>
        <p:spPr>
          <a:xfrm>
            <a:off x="1765139" y="2316163"/>
            <a:ext cx="7255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/>
              <a:t>哈密尔顿圈的存在性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AD5933-EB5A-72B2-1F75-C3EB1D1146A8}"/>
              </a:ext>
            </a:extLst>
          </p:cNvPr>
          <p:cNvSpPr txBox="1"/>
          <p:nvPr/>
        </p:nvSpPr>
        <p:spPr>
          <a:xfrm>
            <a:off x="5233164" y="4632326"/>
            <a:ext cx="471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顾鹏 匡亚明学院 </a:t>
            </a:r>
            <a:r>
              <a:rPr lang="en-US" altLang="zh-CN" sz="2800" dirty="0"/>
              <a:t>221240087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471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严谨的证明（简短版本）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6DAC2A-90D2-B596-56AF-9FEFDB535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" y="1655505"/>
            <a:ext cx="8562533" cy="42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C013D58-981F-1D87-B9E9-ED324E48F48E}"/>
              </a:ext>
            </a:extLst>
          </p:cNvPr>
          <p:cNvSpPr txBox="1"/>
          <p:nvPr/>
        </p:nvSpPr>
        <p:spPr>
          <a:xfrm>
            <a:off x="2690149" y="2309376"/>
            <a:ext cx="6811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Part 2 theorem proved by Bang–Jensen and Li</a:t>
            </a:r>
          </a:p>
          <a:p>
            <a:endParaRPr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96926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定理介绍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C2EE6B-0BC3-0F24-8F0E-CAB915228EE6}"/>
              </a:ext>
            </a:extLst>
          </p:cNvPr>
          <p:cNvSpPr txBox="1"/>
          <p:nvPr/>
        </p:nvSpPr>
        <p:spPr>
          <a:xfrm>
            <a:off x="1446835" y="1613118"/>
            <a:ext cx="7998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   Let D be a strong digraph. Suppose that, for every dominated pair of non-adjacent vertices {x, y}, either </a:t>
            </a:r>
            <a:r>
              <a:rPr lang="en-US" altLang="zh-CN" sz="2800" dirty="0">
                <a:solidFill>
                  <a:srgbClr val="FF0000"/>
                </a:solidFill>
              </a:rPr>
              <a:t>d(x) ≥ n and d(y) ≥ n − 1 </a:t>
            </a:r>
            <a:r>
              <a:rPr lang="en-US" altLang="zh-CN" sz="2800" dirty="0"/>
              <a:t>or </a:t>
            </a:r>
            <a:r>
              <a:rPr lang="en-US" altLang="zh-CN" sz="2800" dirty="0">
                <a:solidFill>
                  <a:srgbClr val="FF0000"/>
                </a:solidFill>
              </a:rPr>
              <a:t>d(x) ≥ n − 1 and d(y) ≥ n</a:t>
            </a:r>
            <a:r>
              <a:rPr lang="en-US" altLang="zh-CN" sz="2800" dirty="0"/>
              <a:t>. Then D is Hamiltonian.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6BF901-F63F-0F42-2856-B48AEC702049}"/>
              </a:ext>
            </a:extLst>
          </p:cNvPr>
          <p:cNvSpPr txBox="1"/>
          <p:nvPr/>
        </p:nvSpPr>
        <p:spPr>
          <a:xfrm>
            <a:off x="706055" y="3590463"/>
            <a:ext cx="8738887" cy="242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换句话说：</a:t>
            </a:r>
            <a:endParaRPr lang="en-US" altLang="zh-CN" sz="2400" dirty="0"/>
          </a:p>
          <a:p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 设 𝐷 是一个阶为 𝑛 的强连通有向图</a:t>
            </a:r>
            <a:r>
              <a:rPr lang="en-US" altLang="zh-CN" sz="2400" dirty="0"/>
              <a:t>, </a:t>
            </a:r>
            <a:r>
              <a:rPr lang="zh-CN" altLang="en-US" sz="2400" dirty="0"/>
              <a:t>其中 𝑛 ≥ </a:t>
            </a:r>
            <a:r>
              <a:rPr lang="en-US" altLang="zh-CN" sz="2400" dirty="0"/>
              <a:t>2. </a:t>
            </a:r>
            <a:r>
              <a:rPr lang="zh-CN" altLang="en-US" sz="2400" dirty="0"/>
              <a:t>若 𝐷 中任一对不相邻的被控制对 </a:t>
            </a:r>
            <a:r>
              <a:rPr lang="en-US" altLang="zh-CN" sz="2400" dirty="0"/>
              <a:t>{</a:t>
            </a:r>
            <a:r>
              <a:rPr lang="zh-CN" altLang="en-US" sz="2400" dirty="0"/>
              <a:t>𝑥</a:t>
            </a:r>
            <a:r>
              <a:rPr lang="en-US" altLang="zh-CN" sz="2400" dirty="0"/>
              <a:t>, </a:t>
            </a:r>
            <a:r>
              <a:rPr lang="zh-CN" altLang="en-US" sz="2400" dirty="0"/>
              <a:t>𝑦</a:t>
            </a:r>
            <a:r>
              <a:rPr lang="en-US" altLang="zh-CN" sz="2400" dirty="0"/>
              <a:t>} </a:t>
            </a:r>
            <a:r>
              <a:rPr lang="zh-CN" altLang="en-US" sz="2400" dirty="0"/>
              <a:t>都满足 </a:t>
            </a:r>
            <a:r>
              <a:rPr lang="en-US" altLang="zh-CN" sz="2400" dirty="0"/>
              <a:t>min{</a:t>
            </a:r>
            <a:r>
              <a:rPr lang="zh-CN" altLang="en-US" sz="2400" dirty="0"/>
              <a:t>𝑑</a:t>
            </a:r>
            <a:r>
              <a:rPr lang="en-US" altLang="zh-CN" sz="2400" dirty="0"/>
              <a:t>(</a:t>
            </a:r>
            <a:r>
              <a:rPr lang="zh-CN" altLang="en-US" sz="2400" dirty="0"/>
              <a:t>𝑥</a:t>
            </a:r>
            <a:r>
              <a:rPr lang="en-US" altLang="zh-CN" sz="2400" dirty="0"/>
              <a:t>), </a:t>
            </a:r>
            <a:r>
              <a:rPr lang="zh-CN" altLang="en-US" sz="2400" dirty="0"/>
              <a:t>𝑑</a:t>
            </a:r>
            <a:r>
              <a:rPr lang="en-US" altLang="zh-CN" sz="2400" dirty="0"/>
              <a:t>(</a:t>
            </a:r>
            <a:r>
              <a:rPr lang="zh-CN" altLang="en-US" sz="2400" dirty="0"/>
              <a:t>𝑦</a:t>
            </a:r>
            <a:r>
              <a:rPr lang="en-US" altLang="zh-CN" sz="2400" dirty="0"/>
              <a:t>)} ≥ </a:t>
            </a:r>
            <a:r>
              <a:rPr lang="zh-CN" altLang="en-US" sz="2400" dirty="0"/>
              <a:t>𝑛 − </a:t>
            </a:r>
            <a:r>
              <a:rPr lang="en-US" altLang="zh-CN" sz="2400" dirty="0"/>
              <a:t>1 </a:t>
            </a:r>
            <a:r>
              <a:rPr lang="zh-CN" altLang="en-US" sz="2400" dirty="0"/>
              <a:t>且 𝑑</a:t>
            </a:r>
            <a:r>
              <a:rPr lang="en-US" altLang="zh-CN" sz="2400" dirty="0"/>
              <a:t>(</a:t>
            </a:r>
            <a:r>
              <a:rPr lang="zh-CN" altLang="en-US" sz="2400" dirty="0"/>
              <a:t>𝑥</a:t>
            </a:r>
            <a:r>
              <a:rPr lang="en-US" altLang="zh-CN" sz="2400" dirty="0"/>
              <a:t>) + </a:t>
            </a:r>
            <a:r>
              <a:rPr lang="zh-CN" altLang="en-US" sz="2400" dirty="0"/>
              <a:t>𝑑</a:t>
            </a:r>
            <a:r>
              <a:rPr lang="en-US" altLang="zh-CN" sz="2400" dirty="0"/>
              <a:t>(</a:t>
            </a:r>
            <a:r>
              <a:rPr lang="zh-CN" altLang="en-US" sz="2400" dirty="0"/>
              <a:t>𝑦</a:t>
            </a:r>
            <a:r>
              <a:rPr lang="en-US" altLang="zh-CN" sz="2400" dirty="0"/>
              <a:t>) ≥ 2</a:t>
            </a:r>
            <a:r>
              <a:rPr lang="zh-CN" altLang="en-US" sz="2400" dirty="0"/>
              <a:t>𝑛 − </a:t>
            </a:r>
            <a:r>
              <a:rPr lang="en-US" altLang="zh-CN" sz="2400" dirty="0"/>
              <a:t>1, </a:t>
            </a:r>
            <a:r>
              <a:rPr lang="zh-CN" altLang="en-US" sz="2400" dirty="0"/>
              <a:t>则𝐷 是哈密尔顿的</a:t>
            </a:r>
          </a:p>
        </p:txBody>
      </p:sp>
    </p:spTree>
    <p:extLst>
      <p:ext uri="{BB962C8B-B14F-4D97-AF65-F5344CB8AC3E}">
        <p14:creationId xmlns:p14="http://schemas.microsoft.com/office/powerpoint/2010/main" val="331909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适用场景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894095-AFC6-B16F-FC88-E35F515F2A64}"/>
              </a:ext>
            </a:extLst>
          </p:cNvPr>
          <p:cNvSpPr txBox="1"/>
          <p:nvPr/>
        </p:nvSpPr>
        <p:spPr>
          <a:xfrm>
            <a:off x="1186405" y="1409654"/>
            <a:ext cx="832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适用于𝑛 ≥ </a:t>
            </a:r>
            <a:r>
              <a:rPr lang="en-US" altLang="zh-CN" sz="4000" dirty="0">
                <a:solidFill>
                  <a:srgbClr val="FF0000"/>
                </a:solidFill>
              </a:rPr>
              <a:t>2</a:t>
            </a:r>
            <a:r>
              <a:rPr lang="zh-CN" altLang="en-US" sz="4000" dirty="0">
                <a:solidFill>
                  <a:srgbClr val="FF0000"/>
                </a:solidFill>
              </a:rPr>
              <a:t>的强连通有向图</a:t>
            </a:r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BF346A-2E40-ADE6-C46A-5F8D47A5673B}"/>
              </a:ext>
            </a:extLst>
          </p:cNvPr>
          <p:cNvSpPr txBox="1"/>
          <p:nvPr/>
        </p:nvSpPr>
        <p:spPr>
          <a:xfrm>
            <a:off x="746567" y="2367836"/>
            <a:ext cx="788235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若有向图中任意两个顶点</a:t>
            </a:r>
            <a:r>
              <a:rPr lang="en-US" altLang="zh-CN" sz="2400" dirty="0"/>
              <a:t>x</a:t>
            </a:r>
            <a:r>
              <a:rPr lang="zh-CN" altLang="en-US" sz="2400" dirty="0"/>
              <a:t>和</a:t>
            </a:r>
            <a:r>
              <a:rPr lang="en-US" altLang="zh-CN" sz="2400" dirty="0"/>
              <a:t>y</a:t>
            </a:r>
            <a:r>
              <a:rPr lang="zh-CN" altLang="en-US" sz="2400" dirty="0"/>
              <a:t>，存在</a:t>
            </a:r>
            <a:r>
              <a:rPr lang="en-US" altLang="zh-CN" sz="2400" dirty="0"/>
              <a:t>x</a:t>
            </a:r>
            <a:r>
              <a:rPr lang="zh-CN" altLang="en-US" sz="2400" dirty="0"/>
              <a:t>到达</a:t>
            </a:r>
            <a:r>
              <a:rPr lang="en-US" altLang="zh-CN" sz="2400" dirty="0"/>
              <a:t>y</a:t>
            </a:r>
            <a:r>
              <a:rPr lang="zh-CN" altLang="en-US" sz="2400" dirty="0"/>
              <a:t>的一条边，则称 </a:t>
            </a:r>
            <a:r>
              <a:rPr lang="en-US" altLang="zh-CN" sz="2400" dirty="0"/>
              <a:t>x</a:t>
            </a:r>
            <a:r>
              <a:rPr lang="zh-CN" altLang="en-US" sz="2400" dirty="0"/>
              <a:t>控制</a:t>
            </a:r>
            <a:r>
              <a:rPr lang="en-US" altLang="zh-CN" sz="2400" dirty="0"/>
              <a:t>y </a:t>
            </a:r>
            <a:r>
              <a:rPr lang="zh-CN" altLang="en-US" sz="2400" dirty="0"/>
              <a:t>或 </a:t>
            </a:r>
            <a:r>
              <a:rPr lang="en-US" altLang="zh-CN" sz="2400" dirty="0"/>
              <a:t>y</a:t>
            </a:r>
            <a:r>
              <a:rPr lang="zh-CN" altLang="en-US" sz="2400" dirty="0"/>
              <a:t>被</a:t>
            </a:r>
            <a:r>
              <a:rPr lang="en-US" altLang="zh-CN" sz="2400" dirty="0"/>
              <a:t>x</a:t>
            </a:r>
            <a:r>
              <a:rPr lang="zh-CN" altLang="en-US" sz="2400" dirty="0"/>
              <a:t>控制；若</a:t>
            </a:r>
            <a:r>
              <a:rPr lang="en-US" altLang="zh-CN" sz="2400" dirty="0"/>
              <a:t>x</a:t>
            </a:r>
            <a:r>
              <a:rPr lang="zh-CN" altLang="en-US" sz="2400" dirty="0"/>
              <a:t>和</a:t>
            </a:r>
            <a:r>
              <a:rPr lang="en-US" altLang="zh-CN" sz="2400" dirty="0"/>
              <a:t>y</a:t>
            </a:r>
            <a:r>
              <a:rPr lang="zh-CN" altLang="en-US" sz="2400" dirty="0"/>
              <a:t>同时控制</a:t>
            </a:r>
            <a:r>
              <a:rPr lang="en-US" altLang="zh-CN" sz="2400" dirty="0"/>
              <a:t>z</a:t>
            </a:r>
            <a:r>
              <a:rPr lang="zh-CN" altLang="en-US" sz="2400" dirty="0"/>
              <a:t>，则称</a:t>
            </a:r>
            <a:r>
              <a:rPr lang="en-US" altLang="zh-CN" sz="2400" dirty="0"/>
              <a:t>{</a:t>
            </a:r>
            <a:r>
              <a:rPr lang="en-US" altLang="zh-CN" sz="2400" dirty="0" err="1"/>
              <a:t>x,y</a:t>
            </a:r>
            <a:r>
              <a:rPr lang="en-US" altLang="zh-CN" sz="2400" dirty="0"/>
              <a:t>}</a:t>
            </a:r>
            <a:r>
              <a:rPr lang="zh-CN" altLang="en-US" sz="2400" dirty="0"/>
              <a:t>为控制对；若</a:t>
            </a:r>
            <a:r>
              <a:rPr lang="en-US" altLang="zh-CN" sz="2400" dirty="0"/>
              <a:t>z</a:t>
            </a:r>
            <a:r>
              <a:rPr lang="zh-CN" altLang="en-US" sz="2400" dirty="0"/>
              <a:t>同时控制</a:t>
            </a:r>
            <a:r>
              <a:rPr lang="en-US" altLang="zh-CN" sz="2400" dirty="0"/>
              <a:t>x</a:t>
            </a:r>
            <a:r>
              <a:rPr lang="zh-CN" altLang="en-US" sz="2400" dirty="0"/>
              <a:t>和</a:t>
            </a:r>
            <a:r>
              <a:rPr lang="en-US" altLang="zh-CN" sz="2400" dirty="0"/>
              <a:t>y</a:t>
            </a:r>
            <a:r>
              <a:rPr lang="zh-CN" altLang="en-US" sz="2400" dirty="0"/>
              <a:t>，则称</a:t>
            </a:r>
            <a:r>
              <a:rPr lang="en-US" altLang="zh-CN" sz="2400" dirty="0"/>
              <a:t>{</a:t>
            </a:r>
            <a:r>
              <a:rPr lang="en-US" altLang="zh-CN" sz="2400" dirty="0" err="1"/>
              <a:t>x,y</a:t>
            </a:r>
            <a:r>
              <a:rPr lang="en-US" altLang="zh-CN" sz="2400" dirty="0"/>
              <a:t>}</a:t>
            </a:r>
            <a:r>
              <a:rPr lang="zh-CN" altLang="en-US" sz="2400" dirty="0"/>
              <a:t>为</a:t>
            </a:r>
            <a:r>
              <a:rPr lang="zh-CN" altLang="en-US" sz="2400" dirty="0">
                <a:highlight>
                  <a:srgbClr val="FFFF00"/>
                </a:highlight>
              </a:rPr>
              <a:t>被控制对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0CA3D3C-1F17-6D3F-D36C-6D61653A1590}"/>
              </a:ext>
            </a:extLst>
          </p:cNvPr>
          <p:cNvSpPr/>
          <p:nvPr/>
        </p:nvSpPr>
        <p:spPr>
          <a:xfrm>
            <a:off x="1678329" y="4253696"/>
            <a:ext cx="653970" cy="6250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EE5D10D-EB95-6E4C-442D-B15BA7B98BCF}"/>
              </a:ext>
            </a:extLst>
          </p:cNvPr>
          <p:cNvSpPr/>
          <p:nvPr/>
        </p:nvSpPr>
        <p:spPr>
          <a:xfrm>
            <a:off x="2375703" y="5144382"/>
            <a:ext cx="653970" cy="6250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77EBB26-0C1F-84D9-2965-8FD883A07028}"/>
              </a:ext>
            </a:extLst>
          </p:cNvPr>
          <p:cNvSpPr/>
          <p:nvPr/>
        </p:nvSpPr>
        <p:spPr>
          <a:xfrm>
            <a:off x="1024359" y="5110604"/>
            <a:ext cx="653970" cy="6250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13B88E8-AB5F-0775-50AD-6FF25C8A35CB}"/>
              </a:ext>
            </a:extLst>
          </p:cNvPr>
          <p:cNvCxnSpPr>
            <a:stCxn id="6" idx="3"/>
            <a:endCxn id="14" idx="7"/>
          </p:cNvCxnSpPr>
          <p:nvPr/>
        </p:nvCxnSpPr>
        <p:spPr>
          <a:xfrm flipH="1">
            <a:off x="1582557" y="4787195"/>
            <a:ext cx="191544" cy="41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3FBA101-A87E-538C-0F33-80A89098A4CB}"/>
              </a:ext>
            </a:extLst>
          </p:cNvPr>
          <p:cNvCxnSpPr>
            <a:stCxn id="6" idx="5"/>
            <a:endCxn id="12" idx="1"/>
          </p:cNvCxnSpPr>
          <p:nvPr/>
        </p:nvCxnSpPr>
        <p:spPr>
          <a:xfrm>
            <a:off x="2236527" y="4787195"/>
            <a:ext cx="234948" cy="44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3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直观感受的证明（不严谨）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35EF0F-36A7-F00D-2255-27A0BE7789E7}"/>
              </a:ext>
            </a:extLst>
          </p:cNvPr>
          <p:cNvSpPr txBox="1"/>
          <p:nvPr/>
        </p:nvSpPr>
        <p:spPr>
          <a:xfrm>
            <a:off x="798653" y="1782170"/>
            <a:ext cx="8397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我们使用数学归纳法来证明这一定理。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基础情况： 当 𝑛 </a:t>
            </a:r>
            <a:r>
              <a:rPr lang="en-US" altLang="zh-CN" sz="2400" dirty="0"/>
              <a:t>= 2 </a:t>
            </a:r>
            <a:r>
              <a:rPr lang="zh-CN" altLang="en-US" sz="2400" dirty="0"/>
              <a:t>时，𝐷 只有两个顶点。由于 𝐷 是强连通图，必然存在一条边连接这两个顶点，从而构成了哈密尔顿回路。因此，基础情况成立。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归纳假设： 假设对于任意的 𝑛 </a:t>
            </a:r>
            <a:r>
              <a:rPr lang="en-US" altLang="zh-CN" sz="2400" dirty="0"/>
              <a:t>= </a:t>
            </a:r>
            <a:r>
              <a:rPr lang="zh-CN" altLang="en-US" sz="2400" dirty="0"/>
              <a:t>𝑘（𝑘 ≥ </a:t>
            </a:r>
            <a:r>
              <a:rPr lang="en-US" altLang="zh-CN" sz="2400" dirty="0"/>
              <a:t>2</a:t>
            </a:r>
            <a:r>
              <a:rPr lang="zh-CN" altLang="en-US" sz="2400" dirty="0"/>
              <a:t>）的强连通有向图，如果对于该图中的任一对不相邻的被控制顶点对 </a:t>
            </a:r>
            <a:r>
              <a:rPr lang="en-US" altLang="zh-CN" sz="2400" dirty="0"/>
              <a:t>{</a:t>
            </a:r>
            <a:r>
              <a:rPr lang="zh-CN" altLang="en-US" sz="2400" dirty="0"/>
              <a:t>𝑥</a:t>
            </a:r>
            <a:r>
              <a:rPr lang="en-US" altLang="zh-CN" sz="2400" dirty="0"/>
              <a:t>, </a:t>
            </a:r>
            <a:r>
              <a:rPr lang="zh-CN" altLang="en-US" sz="2400" dirty="0"/>
              <a:t>𝑦</a:t>
            </a:r>
            <a:r>
              <a:rPr lang="en-US" altLang="zh-CN" sz="2400" dirty="0"/>
              <a:t>} </a:t>
            </a:r>
            <a:r>
              <a:rPr lang="zh-CN" altLang="en-US" sz="2400" dirty="0"/>
              <a:t>都满足 </a:t>
            </a:r>
            <a:r>
              <a:rPr lang="en-US" altLang="zh-CN" sz="2400" dirty="0"/>
              <a:t>min{</a:t>
            </a:r>
            <a:r>
              <a:rPr lang="zh-CN" altLang="en-US" sz="2400" dirty="0"/>
              <a:t>𝑑</a:t>
            </a:r>
            <a:r>
              <a:rPr lang="en-US" altLang="zh-CN" sz="2400" dirty="0"/>
              <a:t>(</a:t>
            </a:r>
            <a:r>
              <a:rPr lang="zh-CN" altLang="en-US" sz="2400" dirty="0"/>
              <a:t>𝑥</a:t>
            </a:r>
            <a:r>
              <a:rPr lang="en-US" altLang="zh-CN" sz="2400" dirty="0"/>
              <a:t>), </a:t>
            </a:r>
            <a:r>
              <a:rPr lang="zh-CN" altLang="en-US" sz="2400" dirty="0"/>
              <a:t>𝑑</a:t>
            </a:r>
            <a:r>
              <a:rPr lang="en-US" altLang="zh-CN" sz="2400" dirty="0"/>
              <a:t>(</a:t>
            </a:r>
            <a:r>
              <a:rPr lang="zh-CN" altLang="en-US" sz="2400" dirty="0"/>
              <a:t>𝑦</a:t>
            </a:r>
            <a:r>
              <a:rPr lang="en-US" altLang="zh-CN" sz="2400" dirty="0"/>
              <a:t>)} ≥ k</a:t>
            </a:r>
            <a:r>
              <a:rPr lang="zh-CN" altLang="en-US" sz="2400" dirty="0"/>
              <a:t> </a:t>
            </a:r>
            <a:r>
              <a:rPr lang="en-US" altLang="zh-CN" sz="2400" dirty="0"/>
              <a:t>- 1 </a:t>
            </a:r>
            <a:r>
              <a:rPr lang="zh-CN" altLang="en-US" sz="2400" dirty="0"/>
              <a:t>且 𝑑</a:t>
            </a:r>
            <a:r>
              <a:rPr lang="en-US" altLang="zh-CN" sz="2400" dirty="0"/>
              <a:t>(</a:t>
            </a:r>
            <a:r>
              <a:rPr lang="zh-CN" altLang="en-US" sz="2400" dirty="0"/>
              <a:t>𝑥</a:t>
            </a:r>
            <a:r>
              <a:rPr lang="en-US" altLang="zh-CN" sz="2400" dirty="0"/>
              <a:t>) + </a:t>
            </a:r>
            <a:r>
              <a:rPr lang="zh-CN" altLang="en-US" sz="2400" dirty="0"/>
              <a:t>𝑑</a:t>
            </a:r>
            <a:r>
              <a:rPr lang="en-US" altLang="zh-CN" sz="2400" dirty="0"/>
              <a:t>(</a:t>
            </a:r>
            <a:r>
              <a:rPr lang="zh-CN" altLang="en-US" sz="2400" dirty="0"/>
              <a:t>𝑦</a:t>
            </a:r>
            <a:r>
              <a:rPr lang="en-US" altLang="zh-CN" sz="2400" dirty="0"/>
              <a:t>) ≥ 2k</a:t>
            </a:r>
            <a:r>
              <a:rPr lang="zh-CN" altLang="en-US" sz="2400" dirty="0"/>
              <a:t> </a:t>
            </a:r>
            <a:r>
              <a:rPr lang="en-US" altLang="zh-CN" sz="2400" dirty="0"/>
              <a:t>- 1</a:t>
            </a:r>
            <a:r>
              <a:rPr lang="zh-CN" altLang="en-US" sz="2400" dirty="0"/>
              <a:t>，那么该图是哈密尔顿的</a:t>
            </a:r>
          </a:p>
        </p:txBody>
      </p:sp>
    </p:spTree>
    <p:extLst>
      <p:ext uri="{BB962C8B-B14F-4D97-AF65-F5344CB8AC3E}">
        <p14:creationId xmlns:p14="http://schemas.microsoft.com/office/powerpoint/2010/main" val="20730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直观感受的证明（不严谨）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2EC2A6-0B04-A942-4E80-A29C1A1E64DE}"/>
              </a:ext>
            </a:extLst>
          </p:cNvPr>
          <p:cNvSpPr txBox="1"/>
          <p:nvPr/>
        </p:nvSpPr>
        <p:spPr>
          <a:xfrm>
            <a:off x="549797" y="1554011"/>
            <a:ext cx="9230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i="0" dirty="0">
                <a:effectLst/>
                <a:latin typeface="Söhne"/>
              </a:rPr>
              <a:t>归纳步骤： 现在，考虑一个强连通有向图 𝐷，其顶点数为 𝑛 </a:t>
            </a:r>
            <a:r>
              <a:rPr lang="en-US" altLang="zh-CN" i="0" dirty="0">
                <a:effectLst/>
                <a:latin typeface="Söhne"/>
              </a:rPr>
              <a:t>= </a:t>
            </a:r>
            <a:r>
              <a:rPr lang="zh-CN" altLang="en-US" i="0" dirty="0">
                <a:effectLst/>
                <a:latin typeface="Söhne"/>
              </a:rPr>
              <a:t>𝑘 </a:t>
            </a:r>
            <a:r>
              <a:rPr lang="en-US" altLang="zh-CN" i="0" dirty="0">
                <a:effectLst/>
                <a:latin typeface="Söhne"/>
              </a:rPr>
              <a:t>+ 1</a:t>
            </a:r>
            <a:r>
              <a:rPr lang="zh-CN" altLang="en-US" i="0" dirty="0">
                <a:effectLst/>
                <a:latin typeface="Söhne"/>
              </a:rPr>
              <a:t>。我们需要证明如果对于 𝐷 中的任一对不相邻的被控制顶点对 </a:t>
            </a:r>
            <a:r>
              <a:rPr lang="en-US" altLang="zh-CN" i="0" dirty="0">
                <a:effectLst/>
                <a:latin typeface="Söhne"/>
              </a:rPr>
              <a:t>{</a:t>
            </a:r>
            <a:r>
              <a:rPr lang="zh-CN" altLang="en-US" i="0" dirty="0">
                <a:effectLst/>
                <a:latin typeface="Söhne"/>
              </a:rPr>
              <a:t>𝑥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𝑦</a:t>
            </a:r>
            <a:r>
              <a:rPr lang="en-US" altLang="zh-CN" i="0" dirty="0">
                <a:effectLst/>
                <a:latin typeface="Söhne"/>
              </a:rPr>
              <a:t>}</a:t>
            </a:r>
            <a:r>
              <a:rPr lang="zh-CN" altLang="en-US" i="0" dirty="0">
                <a:effectLst/>
                <a:latin typeface="Söhne"/>
              </a:rPr>
              <a:t>，满足 </a:t>
            </a:r>
            <a:r>
              <a:rPr lang="en-US" altLang="zh-CN" i="0" dirty="0">
                <a:effectLst/>
                <a:latin typeface="Söhne"/>
              </a:rPr>
              <a:t>min{</a:t>
            </a:r>
            <a:r>
              <a:rPr lang="zh-CN" altLang="en-US" i="0" dirty="0">
                <a:effectLst/>
                <a:latin typeface="Söhne"/>
              </a:rPr>
              <a:t>𝑑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𝑥</a:t>
            </a:r>
            <a:r>
              <a:rPr lang="en-US" altLang="zh-CN" i="0" dirty="0">
                <a:effectLst/>
                <a:latin typeface="Söhne"/>
              </a:rPr>
              <a:t>), </a:t>
            </a:r>
            <a:r>
              <a:rPr lang="zh-CN" altLang="en-US" i="0" dirty="0">
                <a:effectLst/>
                <a:latin typeface="Söhne"/>
              </a:rPr>
              <a:t>𝑑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𝑦</a:t>
            </a:r>
            <a:r>
              <a:rPr lang="en-US" altLang="zh-CN" i="0" dirty="0">
                <a:effectLst/>
                <a:latin typeface="Söhne"/>
              </a:rPr>
              <a:t>)} ≥ k </a:t>
            </a:r>
            <a:r>
              <a:rPr lang="zh-CN" altLang="en-US" i="0" dirty="0">
                <a:effectLst/>
                <a:latin typeface="Söhne"/>
              </a:rPr>
              <a:t>且 𝑑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𝑥</a:t>
            </a:r>
            <a:r>
              <a:rPr lang="en-US" altLang="zh-CN" i="0" dirty="0">
                <a:effectLst/>
                <a:latin typeface="Söhne"/>
              </a:rPr>
              <a:t>) + </a:t>
            </a:r>
            <a:r>
              <a:rPr lang="zh-CN" altLang="en-US" i="0" dirty="0">
                <a:effectLst/>
                <a:latin typeface="Söhne"/>
              </a:rPr>
              <a:t>𝑑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𝑦</a:t>
            </a:r>
            <a:r>
              <a:rPr lang="en-US" altLang="zh-CN" i="0" dirty="0">
                <a:effectLst/>
                <a:latin typeface="Söhne"/>
              </a:rPr>
              <a:t>) ≥ 2k+1 </a:t>
            </a:r>
            <a:r>
              <a:rPr lang="zh-CN" altLang="en-US" i="0" dirty="0">
                <a:effectLst/>
                <a:latin typeface="Söhne"/>
              </a:rPr>
              <a:t>，那么 𝐷 也是哈密尔顿的。</a:t>
            </a:r>
          </a:p>
          <a:p>
            <a:pPr algn="l"/>
            <a:r>
              <a:rPr lang="zh-CN" altLang="en-US" i="0" dirty="0">
                <a:effectLst/>
                <a:latin typeface="Söhne"/>
              </a:rPr>
              <a:t>我们可以使用类似的归纳步骤来构造哈密尔顿回路：</a:t>
            </a:r>
            <a:endParaRPr lang="en-US" altLang="zh-CN" i="0" dirty="0">
              <a:effectLst/>
              <a:latin typeface="Söhne"/>
            </a:endParaRPr>
          </a:p>
          <a:p>
            <a:pPr algn="l"/>
            <a:endParaRPr lang="zh-CN" altLang="en-US" i="0" dirty="0">
              <a:effectLst/>
              <a:latin typeface="Söhne"/>
            </a:endParaRPr>
          </a:p>
          <a:p>
            <a:pPr algn="l"/>
            <a:r>
              <a:rPr lang="zh-CN" altLang="en-US" i="0" dirty="0">
                <a:effectLst/>
                <a:latin typeface="Söhne"/>
              </a:rPr>
              <a:t>首先，选择 𝐷 中的一个顶点 𝑣，然后应用归纳假设，得知 𝐷 是哈密尔顿的。</a:t>
            </a:r>
            <a:endParaRPr lang="en-US" altLang="zh-CN" i="0" dirty="0">
              <a:effectLst/>
              <a:latin typeface="Söhne"/>
            </a:endParaRPr>
          </a:p>
          <a:p>
            <a:pPr algn="l"/>
            <a:endParaRPr lang="zh-CN" altLang="en-US" i="0" dirty="0">
              <a:effectLst/>
              <a:latin typeface="Söhne"/>
            </a:endParaRPr>
          </a:p>
          <a:p>
            <a:pPr algn="l"/>
            <a:r>
              <a:rPr lang="zh-CN" altLang="en-US" i="0" dirty="0">
                <a:effectLst/>
                <a:latin typeface="Söhne"/>
              </a:rPr>
              <a:t>现在，我们删除顶点 𝑣 和与之相邻的边，得到一个新的图 𝐷</a:t>
            </a:r>
            <a:r>
              <a:rPr lang="en-US" altLang="zh-CN" i="0" dirty="0">
                <a:effectLst/>
                <a:latin typeface="Söhne"/>
              </a:rPr>
              <a:t>'</a:t>
            </a:r>
            <a:r>
              <a:rPr lang="zh-CN" altLang="en-US" i="0" dirty="0">
                <a:effectLst/>
                <a:latin typeface="Söhne"/>
              </a:rPr>
              <a:t>，其顶点数为 𝑛 </a:t>
            </a:r>
            <a:r>
              <a:rPr lang="en-US" altLang="zh-CN" i="0" dirty="0">
                <a:effectLst/>
                <a:latin typeface="Söhne"/>
              </a:rPr>
              <a:t>- 1 = </a:t>
            </a:r>
            <a:r>
              <a:rPr lang="zh-CN" altLang="en-US" i="0" dirty="0">
                <a:effectLst/>
                <a:latin typeface="Söhne"/>
              </a:rPr>
              <a:t>𝑘。由归纳假设，𝐷</a:t>
            </a:r>
            <a:r>
              <a:rPr lang="en-US" altLang="zh-CN" i="0" dirty="0">
                <a:effectLst/>
                <a:latin typeface="Söhne"/>
              </a:rPr>
              <a:t>' </a:t>
            </a:r>
            <a:r>
              <a:rPr lang="zh-CN" altLang="en-US" i="0" dirty="0">
                <a:effectLst/>
                <a:latin typeface="Söhne"/>
              </a:rPr>
              <a:t>是哈密尔顿的。</a:t>
            </a:r>
          </a:p>
          <a:p>
            <a:pPr algn="l"/>
            <a:endParaRPr lang="zh-CN" altLang="en-US" i="0" dirty="0">
              <a:effectLst/>
              <a:latin typeface="Söhne"/>
            </a:endParaRPr>
          </a:p>
          <a:p>
            <a:pPr algn="l"/>
            <a:r>
              <a:rPr lang="zh-CN" altLang="en-US" i="0" dirty="0">
                <a:effectLst/>
                <a:latin typeface="Söhne"/>
              </a:rPr>
              <a:t>接下来，我们将 𝑣 重新添加到 𝐷</a:t>
            </a:r>
            <a:r>
              <a:rPr lang="en-US" altLang="zh-CN" i="0" dirty="0">
                <a:effectLst/>
                <a:latin typeface="Söhne"/>
              </a:rPr>
              <a:t>' </a:t>
            </a:r>
            <a:r>
              <a:rPr lang="zh-CN" altLang="en-US" i="0" dirty="0">
                <a:effectLst/>
                <a:latin typeface="Söhne"/>
              </a:rPr>
              <a:t>中，使得它成为哈密尔顿回路的一部分。具体做法如下：</a:t>
            </a:r>
          </a:p>
          <a:p>
            <a:pPr algn="l"/>
            <a:r>
              <a:rPr lang="zh-CN" altLang="en-US" i="0" dirty="0">
                <a:effectLst/>
                <a:latin typeface="Söhne"/>
              </a:rPr>
              <a:t>找到哈密尔顿回路中的一个顶点 𝑢。</a:t>
            </a:r>
          </a:p>
          <a:p>
            <a:pPr algn="l"/>
            <a:r>
              <a:rPr lang="zh-CN" altLang="en-US" i="0" dirty="0">
                <a:effectLst/>
                <a:latin typeface="Söhne"/>
              </a:rPr>
              <a:t>如果 𝑢→𝑥 或者 𝑢→𝑦，那么我们可以将边 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𝑢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𝑥</a:t>
            </a:r>
            <a:r>
              <a:rPr lang="en-US" altLang="zh-CN" i="0" dirty="0">
                <a:effectLst/>
                <a:latin typeface="Söhne"/>
              </a:rPr>
              <a:t>) </a:t>
            </a:r>
            <a:r>
              <a:rPr lang="zh-CN" altLang="en-US" i="0" dirty="0">
                <a:effectLst/>
                <a:latin typeface="Söhne"/>
              </a:rPr>
              <a:t>或者 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𝑢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𝑦</a:t>
            </a:r>
            <a:r>
              <a:rPr lang="en-US" altLang="zh-CN" i="0" dirty="0">
                <a:effectLst/>
                <a:latin typeface="Söhne"/>
              </a:rPr>
              <a:t>) </a:t>
            </a:r>
            <a:r>
              <a:rPr lang="zh-CN" altLang="en-US" i="0" dirty="0">
                <a:effectLst/>
                <a:latin typeface="Söhne"/>
              </a:rPr>
              <a:t>替换为边 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𝑢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𝑣</a:t>
            </a:r>
            <a:r>
              <a:rPr lang="en-US" altLang="zh-CN" i="0" dirty="0">
                <a:effectLst/>
                <a:latin typeface="Söhne"/>
              </a:rPr>
              <a:t>)</a:t>
            </a:r>
            <a:r>
              <a:rPr lang="zh-CN" altLang="en-US" i="0" dirty="0">
                <a:effectLst/>
                <a:latin typeface="Söhne"/>
              </a:rPr>
              <a:t>。</a:t>
            </a:r>
          </a:p>
          <a:p>
            <a:pPr algn="l"/>
            <a:r>
              <a:rPr lang="zh-CN" altLang="en-US" i="0" dirty="0">
                <a:effectLst/>
                <a:latin typeface="Söhne"/>
              </a:rPr>
              <a:t>如果 𝑢→𝑥 和 𝑢→𝑦 都不成立，那么我们可以将边 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𝑥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𝑢</a:t>
            </a:r>
            <a:r>
              <a:rPr lang="en-US" altLang="zh-CN" i="0" dirty="0">
                <a:effectLst/>
                <a:latin typeface="Söhne"/>
              </a:rPr>
              <a:t>) </a:t>
            </a:r>
            <a:r>
              <a:rPr lang="zh-CN" altLang="en-US" i="0" dirty="0">
                <a:effectLst/>
                <a:latin typeface="Söhne"/>
              </a:rPr>
              <a:t>和 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𝑦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𝑢</a:t>
            </a:r>
            <a:r>
              <a:rPr lang="en-US" altLang="zh-CN" i="0" dirty="0">
                <a:effectLst/>
                <a:latin typeface="Söhne"/>
              </a:rPr>
              <a:t>) </a:t>
            </a:r>
            <a:r>
              <a:rPr lang="zh-CN" altLang="en-US" i="0" dirty="0">
                <a:effectLst/>
                <a:latin typeface="Söhne"/>
              </a:rPr>
              <a:t>替换为边 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𝑣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𝑥</a:t>
            </a:r>
            <a:r>
              <a:rPr lang="en-US" altLang="zh-CN" i="0" dirty="0">
                <a:effectLst/>
                <a:latin typeface="Söhne"/>
              </a:rPr>
              <a:t>) </a:t>
            </a:r>
            <a:r>
              <a:rPr lang="zh-CN" altLang="en-US" i="0" dirty="0">
                <a:effectLst/>
                <a:latin typeface="Söhne"/>
              </a:rPr>
              <a:t>和 </a:t>
            </a:r>
            <a:r>
              <a:rPr lang="en-US" altLang="zh-CN" i="0" dirty="0">
                <a:effectLst/>
                <a:latin typeface="Söhne"/>
              </a:rPr>
              <a:t>(</a:t>
            </a:r>
            <a:r>
              <a:rPr lang="zh-CN" altLang="en-US" i="0" dirty="0">
                <a:effectLst/>
                <a:latin typeface="Söhne"/>
              </a:rPr>
              <a:t>𝑣</a:t>
            </a:r>
            <a:r>
              <a:rPr lang="en-US" altLang="zh-CN" i="0" dirty="0">
                <a:effectLst/>
                <a:latin typeface="Söhne"/>
              </a:rPr>
              <a:t>, </a:t>
            </a:r>
            <a:r>
              <a:rPr lang="zh-CN" altLang="en-US" i="0" dirty="0">
                <a:effectLst/>
                <a:latin typeface="Söhne"/>
              </a:rPr>
              <a:t>𝑦</a:t>
            </a:r>
            <a:r>
              <a:rPr lang="en-US" altLang="zh-CN" i="0" dirty="0">
                <a:effectLst/>
                <a:latin typeface="Söhne"/>
              </a:rPr>
              <a:t>)</a:t>
            </a:r>
            <a:r>
              <a:rPr lang="zh-CN" altLang="en-US" i="0" dirty="0">
                <a:effectLst/>
                <a:latin typeface="Söhne"/>
              </a:rPr>
              <a:t>。</a:t>
            </a:r>
          </a:p>
          <a:p>
            <a:pPr algn="l"/>
            <a:r>
              <a:rPr lang="zh-CN" altLang="en-US" i="0" dirty="0">
                <a:effectLst/>
                <a:latin typeface="Söhne"/>
              </a:rPr>
              <a:t>这个操作不会影响图的强连通性，因为我们只是改变了回路中的一小部分。</a:t>
            </a:r>
          </a:p>
          <a:p>
            <a:pPr algn="l"/>
            <a:r>
              <a:rPr lang="zh-CN" altLang="en-US" i="0" dirty="0">
                <a:effectLst/>
                <a:latin typeface="Söhne"/>
              </a:rPr>
              <a:t>最终，我们得到了一个包含所有 𝐷 中顶点的哈密尔顿回路，因此 𝐷 是哈密尔顿的。</a:t>
            </a:r>
          </a:p>
        </p:txBody>
      </p:sp>
    </p:spTree>
    <p:extLst>
      <p:ext uri="{BB962C8B-B14F-4D97-AF65-F5344CB8AC3E}">
        <p14:creationId xmlns:p14="http://schemas.microsoft.com/office/powerpoint/2010/main" val="351850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严谨的证明（简短版本）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F828A00-4B66-D784-D964-59459A6F0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48" y="1199985"/>
            <a:ext cx="6253047" cy="54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8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严谨的证明（简短版本）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5DA3C1-5143-63FD-0C6C-4F4449260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36" y="1374603"/>
            <a:ext cx="6213920" cy="53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FA7CF5-FD31-8073-51DF-669E469A7DE6}"/>
              </a:ext>
            </a:extLst>
          </p:cNvPr>
          <p:cNvSpPr txBox="1"/>
          <p:nvPr/>
        </p:nvSpPr>
        <p:spPr>
          <a:xfrm>
            <a:off x="2884025" y="2213928"/>
            <a:ext cx="6423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/>
              <a:t>Thanks</a:t>
            </a:r>
            <a:endParaRPr lang="zh-CN" alt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45425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E9D11FA-C73E-81B5-396C-1CA373B29CCE}"/>
              </a:ext>
            </a:extLst>
          </p:cNvPr>
          <p:cNvSpPr txBox="1"/>
          <p:nvPr/>
        </p:nvSpPr>
        <p:spPr>
          <a:xfrm>
            <a:off x="654828" y="318565"/>
            <a:ext cx="922995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目 录</a:t>
            </a:r>
            <a:endParaRPr lang="en-US" altLang="zh-CN" sz="4800" b="1" dirty="0"/>
          </a:p>
          <a:p>
            <a:pPr>
              <a:lnSpc>
                <a:spcPct val="150000"/>
              </a:lnSpc>
            </a:pPr>
            <a:r>
              <a:rPr lang="zh-CN" altLang="en-US" sz="3600" b="1" dirty="0"/>
              <a:t>一、</a:t>
            </a:r>
            <a:r>
              <a:rPr lang="en-US" altLang="zh-CN" sz="3600" b="1" dirty="0"/>
              <a:t>Meyniel’s theorem</a:t>
            </a:r>
          </a:p>
          <a:p>
            <a:r>
              <a:rPr lang="en-US" altLang="zh-CN" sz="3600" b="1" dirty="0"/>
              <a:t>	</a:t>
            </a:r>
            <a:r>
              <a:rPr lang="en-US" altLang="zh-CN" sz="2400" b="1" dirty="0"/>
              <a:t>·</a:t>
            </a:r>
            <a:r>
              <a:rPr lang="zh-CN" altLang="en-US" sz="2400" b="1" dirty="0"/>
              <a:t>定理介绍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	·</a:t>
            </a:r>
            <a:r>
              <a:rPr lang="zh-CN" altLang="en-US" sz="2400" b="1" dirty="0"/>
              <a:t>适用场景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	·</a:t>
            </a:r>
            <a:r>
              <a:rPr lang="zh-CN" altLang="en-US" sz="2400" b="1" dirty="0"/>
              <a:t>证明过程</a:t>
            </a:r>
            <a:endParaRPr lang="en-US" altLang="zh-CN" sz="4800" b="1" dirty="0"/>
          </a:p>
          <a:p>
            <a:pPr>
              <a:lnSpc>
                <a:spcPct val="150000"/>
              </a:lnSpc>
            </a:pPr>
            <a:r>
              <a:rPr lang="zh-CN" altLang="en-US" sz="3600" b="1" dirty="0"/>
              <a:t>二、</a:t>
            </a:r>
            <a:r>
              <a:rPr lang="en-US" altLang="zh-CN" sz="3600" b="1" dirty="0"/>
              <a:t>theorem proved by Bang–Jensen and Li</a:t>
            </a:r>
          </a:p>
          <a:p>
            <a:r>
              <a:rPr lang="en-US" altLang="zh-CN" sz="3600" b="1" dirty="0"/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定理介绍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	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适用场景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	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  <a:cs typeface="+mn-cs"/>
              </a:rPr>
              <a:t>证明过程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楷体"/>
              <a:cs typeface="+mn-cs"/>
            </a:endParaRPr>
          </a:p>
          <a:p>
            <a:pPr>
              <a:lnSpc>
                <a:spcPct val="150000"/>
              </a:lnSpc>
            </a:pPr>
            <a:endParaRPr lang="en-US" altLang="zh-CN" sz="3600" b="1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380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C013D58-981F-1D87-B9E9-ED324E48F48E}"/>
              </a:ext>
            </a:extLst>
          </p:cNvPr>
          <p:cNvSpPr txBox="1"/>
          <p:nvPr/>
        </p:nvSpPr>
        <p:spPr>
          <a:xfrm>
            <a:off x="2089231" y="2921300"/>
            <a:ext cx="8865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Part 1 Meyniel’s theorem</a:t>
            </a:r>
          </a:p>
          <a:p>
            <a:endParaRPr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8641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定理介绍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E2AC76-4D7F-CD20-66F5-FA36CC104165}"/>
              </a:ext>
            </a:extLst>
          </p:cNvPr>
          <p:cNvSpPr txBox="1"/>
          <p:nvPr/>
        </p:nvSpPr>
        <p:spPr>
          <a:xfrm>
            <a:off x="798653" y="2244726"/>
            <a:ext cx="8623139" cy="221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	</a:t>
            </a:r>
            <a:r>
              <a:rPr lang="zh-CN" altLang="en-US" sz="3200" b="1" dirty="0"/>
              <a:t>设 𝐷 是一个阶为 𝑛 的强连通有向图</a:t>
            </a:r>
            <a:r>
              <a:rPr lang="en-US" altLang="zh-CN" sz="3200" b="1" dirty="0"/>
              <a:t>, </a:t>
            </a:r>
            <a:r>
              <a:rPr lang="zh-CN" altLang="en-US" sz="3200" b="1" dirty="0"/>
              <a:t>其中 𝑛 ≥ </a:t>
            </a:r>
            <a:r>
              <a:rPr lang="en-US" altLang="zh-CN" sz="3200" b="1" dirty="0"/>
              <a:t>2. </a:t>
            </a:r>
            <a:r>
              <a:rPr lang="zh-CN" altLang="en-US" sz="3200" b="1" dirty="0"/>
              <a:t>若 𝐷 中所有不相邻的顶点对 </a:t>
            </a:r>
            <a:r>
              <a:rPr lang="en-US" altLang="zh-CN" sz="3200" b="1" dirty="0"/>
              <a:t>{</a:t>
            </a:r>
            <a:r>
              <a:rPr lang="zh-CN" altLang="en-US" sz="3200" b="1" dirty="0"/>
              <a:t>𝑥</a:t>
            </a:r>
            <a:r>
              <a:rPr lang="en-US" altLang="zh-CN" sz="3200" b="1" dirty="0"/>
              <a:t>, </a:t>
            </a:r>
            <a:r>
              <a:rPr lang="zh-CN" altLang="en-US" sz="3200" b="1" dirty="0"/>
              <a:t>𝑦</a:t>
            </a:r>
            <a:r>
              <a:rPr lang="en-US" altLang="zh-CN" sz="3200" b="1" dirty="0"/>
              <a:t>} </a:t>
            </a:r>
            <a:r>
              <a:rPr lang="zh-CN" altLang="en-US" sz="3200" b="1" dirty="0"/>
              <a:t>都满足 𝑑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𝑥</a:t>
            </a:r>
            <a:r>
              <a:rPr lang="en-US" altLang="zh-CN" sz="3200" b="1" dirty="0"/>
              <a:t>) + </a:t>
            </a:r>
            <a:r>
              <a:rPr lang="zh-CN" altLang="en-US" sz="3200" b="1" dirty="0"/>
              <a:t>𝑑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𝑦</a:t>
            </a:r>
            <a:r>
              <a:rPr lang="en-US" altLang="zh-CN" sz="3200" b="1" dirty="0"/>
              <a:t>) ≥ 2</a:t>
            </a:r>
            <a:r>
              <a:rPr lang="zh-CN" altLang="en-US" sz="3200" b="1" dirty="0"/>
              <a:t>𝑛 − </a:t>
            </a:r>
            <a:r>
              <a:rPr lang="en-US" altLang="zh-CN" sz="3200" b="1" dirty="0"/>
              <a:t>1, </a:t>
            </a:r>
            <a:r>
              <a:rPr lang="zh-CN" altLang="en-US" sz="3200" b="1" dirty="0"/>
              <a:t>则 𝐷 是哈密尔顿的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0A84DA-CE26-1D02-A1E1-4641456AFCC7}"/>
              </a:ext>
            </a:extLst>
          </p:cNvPr>
          <p:cNvSpPr txBox="1"/>
          <p:nvPr/>
        </p:nvSpPr>
        <p:spPr>
          <a:xfrm>
            <a:off x="642395" y="5257800"/>
            <a:ext cx="970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这是哈密尔顿圈存在性的充分条件，而非必要条件</a:t>
            </a:r>
          </a:p>
        </p:txBody>
      </p:sp>
    </p:spTree>
    <p:extLst>
      <p:ext uri="{BB962C8B-B14F-4D97-AF65-F5344CB8AC3E}">
        <p14:creationId xmlns:p14="http://schemas.microsoft.com/office/powerpoint/2010/main" val="17276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适用场景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894095-AFC6-B16F-FC88-E35F515F2A64}"/>
              </a:ext>
            </a:extLst>
          </p:cNvPr>
          <p:cNvSpPr txBox="1"/>
          <p:nvPr/>
        </p:nvSpPr>
        <p:spPr>
          <a:xfrm>
            <a:off x="1186405" y="1409654"/>
            <a:ext cx="832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适用于𝑛 ≥ </a:t>
            </a:r>
            <a:r>
              <a:rPr lang="en-US" altLang="zh-CN" sz="4000" dirty="0">
                <a:solidFill>
                  <a:srgbClr val="FF0000"/>
                </a:solidFill>
              </a:rPr>
              <a:t>2</a:t>
            </a:r>
            <a:r>
              <a:rPr lang="zh-CN" altLang="en-US" sz="4000" dirty="0">
                <a:solidFill>
                  <a:srgbClr val="FF0000"/>
                </a:solidFill>
              </a:rPr>
              <a:t>的强连通有向图</a:t>
            </a:r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BF346A-2E40-ADE6-C46A-5F8D47A5673B}"/>
              </a:ext>
            </a:extLst>
          </p:cNvPr>
          <p:cNvSpPr txBox="1"/>
          <p:nvPr/>
        </p:nvSpPr>
        <p:spPr>
          <a:xfrm>
            <a:off x="746567" y="2367836"/>
            <a:ext cx="7882359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如果一个有向图，它其中任意两个顶点</a:t>
            </a:r>
            <a:r>
              <a:rPr lang="en-US" altLang="zh-CN" sz="2400" dirty="0"/>
              <a:t>Vi</a:t>
            </a:r>
            <a:r>
              <a:rPr lang="zh-CN" altLang="en-US" sz="2400" dirty="0"/>
              <a:t>和</a:t>
            </a:r>
            <a:r>
              <a:rPr lang="en-US" altLang="zh-CN" sz="2400" dirty="0" err="1"/>
              <a:t>Vj</a:t>
            </a:r>
            <a:r>
              <a:rPr lang="zh-CN" altLang="en-US" sz="2400" dirty="0"/>
              <a:t>，满足从</a:t>
            </a:r>
            <a:r>
              <a:rPr lang="en-US" altLang="zh-CN" sz="2400" dirty="0"/>
              <a:t>Vi </a:t>
            </a:r>
            <a:r>
              <a:rPr lang="zh-CN" altLang="en-US" sz="2400" dirty="0"/>
              <a:t>到 </a:t>
            </a:r>
            <a:r>
              <a:rPr lang="en-US" altLang="zh-CN" sz="2400" dirty="0" err="1"/>
              <a:t>Vj</a:t>
            </a:r>
            <a:r>
              <a:rPr lang="en-US" altLang="zh-CN" sz="2400" dirty="0"/>
              <a:t> </a:t>
            </a:r>
            <a:r>
              <a:rPr lang="zh-CN" altLang="en-US" sz="2400" dirty="0"/>
              <a:t>以及从 </a:t>
            </a:r>
            <a:r>
              <a:rPr lang="en-US" altLang="zh-CN" sz="2400" dirty="0" err="1"/>
              <a:t>Vj</a:t>
            </a:r>
            <a:r>
              <a:rPr lang="en-US" altLang="zh-CN" sz="2400" dirty="0"/>
              <a:t> </a:t>
            </a:r>
            <a:r>
              <a:rPr lang="zh-CN" altLang="en-US" sz="2400" dirty="0"/>
              <a:t>到 </a:t>
            </a:r>
            <a:r>
              <a:rPr lang="en-US" altLang="zh-CN" sz="2400" dirty="0"/>
              <a:t>Vi </a:t>
            </a:r>
            <a:r>
              <a:rPr lang="zh-CN" altLang="en-US" sz="2400" dirty="0"/>
              <a:t>都连通，也就是都分别含有至少一条通路，则称此有向图为</a:t>
            </a:r>
            <a:r>
              <a:rPr lang="zh-CN" altLang="en-US" sz="2400" dirty="0">
                <a:highlight>
                  <a:srgbClr val="FFFF00"/>
                </a:highlight>
              </a:rPr>
              <a:t>强连通图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A74EF7A-951A-3341-60A1-A6D734899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7" y="4123898"/>
            <a:ext cx="3245017" cy="2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直观感受的证明（不严谨）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3ECEB4-4714-C6F5-4F80-BB76DA9E022B}"/>
              </a:ext>
            </a:extLst>
          </p:cNvPr>
          <p:cNvSpPr txBox="1"/>
          <p:nvPr/>
        </p:nvSpPr>
        <p:spPr>
          <a:xfrm>
            <a:off x="601883" y="1891804"/>
            <a:ext cx="90224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我们将使用数学归纳法来证明这一定理。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基础情况： 当 𝑛 </a:t>
            </a:r>
            <a:r>
              <a:rPr lang="en-US" altLang="zh-CN" sz="2400" dirty="0"/>
              <a:t>= 2 </a:t>
            </a:r>
            <a:r>
              <a:rPr lang="zh-CN" altLang="en-US" sz="2400" dirty="0"/>
              <a:t>时，𝐷 只有两个顶点。由于 𝐷 是强连通图，必然存在一条边连接这两个顶点，从而构成了哈密尔顿回路。因此，基础情况成立。</a:t>
            </a:r>
          </a:p>
          <a:p>
            <a:endParaRPr lang="zh-CN" altLang="en-US" sz="2400" dirty="0"/>
          </a:p>
          <a:p>
            <a:r>
              <a:rPr lang="zh-CN" altLang="en-US" sz="2400" dirty="0"/>
              <a:t>归纳假设： 假设对于任意的 𝑛 </a:t>
            </a:r>
            <a:r>
              <a:rPr lang="en-US" altLang="zh-CN" sz="2400" dirty="0"/>
              <a:t>= </a:t>
            </a:r>
            <a:r>
              <a:rPr lang="zh-CN" altLang="en-US" sz="2400" dirty="0"/>
              <a:t>𝑘（𝑘 ≥ </a:t>
            </a:r>
            <a:r>
              <a:rPr lang="en-US" altLang="zh-CN" sz="2400" dirty="0"/>
              <a:t>2</a:t>
            </a:r>
            <a:r>
              <a:rPr lang="zh-CN" altLang="en-US" sz="2400" dirty="0"/>
              <a:t>）的强连通有向图，如果对于该图中所有不相邻的顶点对 </a:t>
            </a:r>
            <a:r>
              <a:rPr lang="en-US" altLang="zh-CN" sz="2400" dirty="0"/>
              <a:t>{</a:t>
            </a:r>
            <a:r>
              <a:rPr lang="zh-CN" altLang="en-US" sz="2400" dirty="0"/>
              <a:t>𝑥</a:t>
            </a:r>
            <a:r>
              <a:rPr lang="en-US" altLang="zh-CN" sz="2400" dirty="0"/>
              <a:t>, </a:t>
            </a:r>
            <a:r>
              <a:rPr lang="zh-CN" altLang="en-US" sz="2400" dirty="0"/>
              <a:t>𝑦</a:t>
            </a:r>
            <a:r>
              <a:rPr lang="en-US" altLang="zh-CN" sz="2400" dirty="0"/>
              <a:t>} </a:t>
            </a:r>
            <a:r>
              <a:rPr lang="zh-CN" altLang="en-US" sz="2400" dirty="0"/>
              <a:t>都满足 𝑑</a:t>
            </a:r>
            <a:r>
              <a:rPr lang="en-US" altLang="zh-CN" sz="2400" dirty="0"/>
              <a:t>(</a:t>
            </a:r>
            <a:r>
              <a:rPr lang="zh-CN" altLang="en-US" sz="2400" dirty="0"/>
              <a:t>𝑥</a:t>
            </a:r>
            <a:r>
              <a:rPr lang="en-US" altLang="zh-CN" sz="2400" dirty="0"/>
              <a:t>) + </a:t>
            </a:r>
            <a:r>
              <a:rPr lang="zh-CN" altLang="en-US" sz="2400" dirty="0"/>
              <a:t>𝑑</a:t>
            </a:r>
            <a:r>
              <a:rPr lang="en-US" altLang="zh-CN" sz="2400" dirty="0"/>
              <a:t>(</a:t>
            </a:r>
            <a:r>
              <a:rPr lang="zh-CN" altLang="en-US" sz="2400" dirty="0"/>
              <a:t>𝑦</a:t>
            </a:r>
            <a:r>
              <a:rPr lang="en-US" altLang="zh-CN" sz="2400" dirty="0"/>
              <a:t>) ≥ 2</a:t>
            </a:r>
            <a:r>
              <a:rPr lang="zh-CN" altLang="en-US" sz="2400" dirty="0"/>
              <a:t>𝑘 </a:t>
            </a:r>
            <a:r>
              <a:rPr lang="en-US" altLang="zh-CN" sz="2400" dirty="0"/>
              <a:t>- 1</a:t>
            </a:r>
            <a:r>
              <a:rPr lang="zh-CN" altLang="en-US" sz="2400" dirty="0"/>
              <a:t>，则该图是哈密尔顿的。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5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直观感受的证明（不严谨）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A03932-C1B2-24FF-789F-FB29C1C40CDE}"/>
              </a:ext>
            </a:extLst>
          </p:cNvPr>
          <p:cNvSpPr txBox="1"/>
          <p:nvPr/>
        </p:nvSpPr>
        <p:spPr>
          <a:xfrm>
            <a:off x="549797" y="1412111"/>
            <a:ext cx="84437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归纳步骤： 现在，考虑一个强连通有向图 𝐷，其顶点数为 𝑛 </a:t>
            </a:r>
            <a:r>
              <a:rPr lang="en-US" altLang="zh-CN" dirty="0"/>
              <a:t>= </a:t>
            </a:r>
            <a:r>
              <a:rPr lang="zh-CN" altLang="en-US" dirty="0"/>
              <a:t>𝑘 </a:t>
            </a:r>
            <a:r>
              <a:rPr lang="en-US" altLang="zh-CN" dirty="0"/>
              <a:t>+ 1</a:t>
            </a:r>
            <a:r>
              <a:rPr lang="zh-CN" altLang="en-US" dirty="0"/>
              <a:t>。我们需要证明如果对于 𝐷 中所有不相邻的顶点对 </a:t>
            </a:r>
            <a:r>
              <a:rPr lang="en-US" altLang="zh-CN" dirty="0"/>
              <a:t>{</a:t>
            </a:r>
            <a:r>
              <a:rPr lang="zh-CN" altLang="en-US" dirty="0"/>
              <a:t>𝑥</a:t>
            </a:r>
            <a:r>
              <a:rPr lang="en-US" altLang="zh-CN" dirty="0"/>
              <a:t>, </a:t>
            </a:r>
            <a:r>
              <a:rPr lang="zh-CN" altLang="en-US" dirty="0"/>
              <a:t>𝑦</a:t>
            </a:r>
            <a:r>
              <a:rPr lang="en-US" altLang="zh-CN" dirty="0"/>
              <a:t>} </a:t>
            </a:r>
            <a:r>
              <a:rPr lang="zh-CN" altLang="en-US" dirty="0"/>
              <a:t>都满足 𝑑</a:t>
            </a:r>
            <a:r>
              <a:rPr lang="en-US" altLang="zh-CN" dirty="0"/>
              <a:t>(</a:t>
            </a:r>
            <a:r>
              <a:rPr lang="zh-CN" altLang="en-US" dirty="0"/>
              <a:t>𝑥</a:t>
            </a:r>
            <a:r>
              <a:rPr lang="en-US" altLang="zh-CN" dirty="0"/>
              <a:t>) + </a:t>
            </a:r>
            <a:r>
              <a:rPr lang="zh-CN" altLang="en-US" dirty="0"/>
              <a:t>𝑑</a:t>
            </a:r>
            <a:r>
              <a:rPr lang="en-US" altLang="zh-CN" dirty="0"/>
              <a:t>(</a:t>
            </a:r>
            <a:r>
              <a:rPr lang="zh-CN" altLang="en-US" dirty="0"/>
              <a:t>𝑦</a:t>
            </a:r>
            <a:r>
              <a:rPr lang="en-US" altLang="zh-CN" dirty="0"/>
              <a:t>) ≥ 2</a:t>
            </a:r>
            <a:r>
              <a:rPr lang="zh-CN" altLang="en-US" dirty="0"/>
              <a:t>𝑘</a:t>
            </a:r>
            <a:r>
              <a:rPr lang="en-US" altLang="zh-CN" dirty="0"/>
              <a:t>+1</a:t>
            </a:r>
            <a:r>
              <a:rPr lang="zh-CN" altLang="en-US" dirty="0"/>
              <a:t>，那么𝐷 也是哈密尔顿的。</a:t>
            </a:r>
          </a:p>
          <a:p>
            <a:endParaRPr lang="zh-CN" altLang="en-US" dirty="0"/>
          </a:p>
          <a:p>
            <a:r>
              <a:rPr lang="zh-CN" altLang="en-US" dirty="0"/>
              <a:t>我们可以使用归纳假设来构造哈密尔顿回路：</a:t>
            </a:r>
          </a:p>
          <a:p>
            <a:endParaRPr lang="zh-CN" altLang="en-US" dirty="0"/>
          </a:p>
          <a:p>
            <a:r>
              <a:rPr lang="zh-CN" altLang="en-US" dirty="0"/>
              <a:t>首先，选择 𝐷 中的一个顶点 𝑣，然后应用归纳假设，得知 𝐷 是哈密尔顿的。</a:t>
            </a:r>
          </a:p>
          <a:p>
            <a:endParaRPr lang="zh-CN" altLang="en-US" dirty="0"/>
          </a:p>
          <a:p>
            <a:r>
              <a:rPr lang="zh-CN" altLang="en-US" dirty="0"/>
              <a:t>现在，我们删除顶点 𝑣 和与之相邻的边，得到一个新的图 𝐷</a:t>
            </a:r>
            <a:r>
              <a:rPr lang="en-US" altLang="zh-CN" dirty="0"/>
              <a:t>'</a:t>
            </a:r>
            <a:r>
              <a:rPr lang="zh-CN" altLang="en-US" dirty="0"/>
              <a:t>，其顶点数为 𝑛 </a:t>
            </a:r>
            <a:r>
              <a:rPr lang="en-US" altLang="zh-CN" dirty="0"/>
              <a:t>- 1 = </a:t>
            </a:r>
            <a:r>
              <a:rPr lang="zh-CN" altLang="en-US" dirty="0"/>
              <a:t>𝑘。由归纳假设，𝐷</a:t>
            </a:r>
            <a:r>
              <a:rPr lang="en-US" altLang="zh-CN" dirty="0"/>
              <a:t>' </a:t>
            </a:r>
            <a:r>
              <a:rPr lang="zh-CN" altLang="en-US" dirty="0"/>
              <a:t>是哈密尔顿的。</a:t>
            </a:r>
          </a:p>
          <a:p>
            <a:endParaRPr lang="zh-CN" altLang="en-US" dirty="0"/>
          </a:p>
          <a:p>
            <a:r>
              <a:rPr lang="zh-CN" altLang="en-US" dirty="0"/>
              <a:t>接下来，我们将 𝑣 重新添加到 𝐷</a:t>
            </a:r>
            <a:r>
              <a:rPr lang="en-US" altLang="zh-CN" dirty="0"/>
              <a:t>' </a:t>
            </a:r>
            <a:r>
              <a:rPr lang="zh-CN" altLang="en-US" dirty="0"/>
              <a:t>中，使得它成为哈密尔顿回路的一部分。具体做法如下：</a:t>
            </a:r>
          </a:p>
          <a:p>
            <a:r>
              <a:rPr lang="zh-CN" altLang="en-US" dirty="0"/>
              <a:t>在哈密尔顿回路中找到一个顶点 𝑢，然后将边 </a:t>
            </a:r>
            <a:r>
              <a:rPr lang="en-US" altLang="zh-CN" dirty="0"/>
              <a:t>(</a:t>
            </a:r>
            <a:r>
              <a:rPr lang="zh-CN" altLang="en-US" dirty="0"/>
              <a:t>𝑢</a:t>
            </a:r>
            <a:r>
              <a:rPr lang="en-US" altLang="zh-CN" dirty="0"/>
              <a:t>, </a:t>
            </a:r>
            <a:r>
              <a:rPr lang="zh-CN" altLang="en-US" dirty="0"/>
              <a:t>𝑥</a:t>
            </a:r>
            <a:r>
              <a:rPr lang="en-US" altLang="zh-CN" dirty="0"/>
              <a:t>) </a:t>
            </a:r>
            <a:r>
              <a:rPr lang="zh-CN" altLang="en-US" dirty="0"/>
              <a:t>和 </a:t>
            </a:r>
            <a:r>
              <a:rPr lang="en-US" altLang="zh-CN" dirty="0"/>
              <a:t>(</a:t>
            </a:r>
            <a:r>
              <a:rPr lang="zh-CN" altLang="en-US" dirty="0"/>
              <a:t>𝑥</a:t>
            </a:r>
            <a:r>
              <a:rPr lang="en-US" altLang="zh-CN" dirty="0"/>
              <a:t>, </a:t>
            </a:r>
            <a:r>
              <a:rPr lang="zh-CN" altLang="en-US" dirty="0"/>
              <a:t>𝑦</a:t>
            </a:r>
            <a:r>
              <a:rPr lang="en-US" altLang="zh-CN" dirty="0"/>
              <a:t>) </a:t>
            </a:r>
            <a:r>
              <a:rPr lang="zh-CN" altLang="en-US" dirty="0"/>
              <a:t>替换为边 </a:t>
            </a:r>
            <a:r>
              <a:rPr lang="en-US" altLang="zh-CN" dirty="0"/>
              <a:t>(</a:t>
            </a:r>
            <a:r>
              <a:rPr lang="zh-CN" altLang="en-US" dirty="0"/>
              <a:t>𝑢</a:t>
            </a:r>
            <a:r>
              <a:rPr lang="en-US" altLang="zh-CN" dirty="0"/>
              <a:t>, </a:t>
            </a:r>
            <a:r>
              <a:rPr lang="zh-CN" altLang="en-US" dirty="0"/>
              <a:t>𝑣</a:t>
            </a:r>
            <a:r>
              <a:rPr lang="en-US" altLang="zh-CN" dirty="0"/>
              <a:t>) </a:t>
            </a:r>
            <a:r>
              <a:rPr lang="zh-CN" altLang="en-US" dirty="0"/>
              <a:t>和 </a:t>
            </a:r>
            <a:r>
              <a:rPr lang="en-US" altLang="zh-CN" dirty="0"/>
              <a:t>(</a:t>
            </a:r>
            <a:r>
              <a:rPr lang="zh-CN" altLang="en-US" dirty="0"/>
              <a:t>𝑣</a:t>
            </a:r>
            <a:r>
              <a:rPr lang="en-US" altLang="zh-CN" dirty="0"/>
              <a:t>, </a:t>
            </a:r>
            <a:r>
              <a:rPr lang="zh-CN" altLang="en-US" dirty="0"/>
              <a:t>𝑥</a:t>
            </a:r>
            <a:r>
              <a:rPr lang="en-US" altLang="zh-CN" dirty="0"/>
              <a:t>)</a:t>
            </a:r>
            <a:r>
              <a:rPr lang="zh-CN" altLang="en-US" dirty="0"/>
              <a:t>，其中 </a:t>
            </a:r>
            <a:r>
              <a:rPr lang="en-US" altLang="zh-CN" dirty="0"/>
              <a:t>{</a:t>
            </a:r>
            <a:r>
              <a:rPr lang="zh-CN" altLang="en-US" dirty="0"/>
              <a:t>𝑥</a:t>
            </a:r>
            <a:r>
              <a:rPr lang="en-US" altLang="zh-CN" dirty="0"/>
              <a:t>, </a:t>
            </a:r>
            <a:r>
              <a:rPr lang="zh-CN" altLang="en-US" dirty="0"/>
              <a:t>𝑦</a:t>
            </a:r>
            <a:r>
              <a:rPr lang="en-US" altLang="zh-CN" dirty="0"/>
              <a:t>} </a:t>
            </a:r>
            <a:r>
              <a:rPr lang="zh-CN" altLang="en-US" dirty="0"/>
              <a:t>是 𝑣 的邻居，且𝑢、𝑣、𝑥 互不相同。这个操作不会影响图的强连通性，因为我们只是改变了回路中的一小部分。</a:t>
            </a:r>
          </a:p>
          <a:p>
            <a:r>
              <a:rPr lang="zh-CN" altLang="en-US" dirty="0"/>
              <a:t>最终，我们得到了一个包含所有 𝐷 中顶点的哈密尔顿回路，因此 𝐷 是哈密尔顿的。</a:t>
            </a:r>
          </a:p>
        </p:txBody>
      </p:sp>
    </p:spTree>
    <p:extLst>
      <p:ext uri="{BB962C8B-B14F-4D97-AF65-F5344CB8AC3E}">
        <p14:creationId xmlns:p14="http://schemas.microsoft.com/office/powerpoint/2010/main" val="162515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严谨的证明（简短版本）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6C22F2-3D48-F585-6842-E85EC6D68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7" y="1510820"/>
            <a:ext cx="8707990" cy="46343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CF68E81-BCC6-C616-6B4B-51A35449260A}"/>
              </a:ext>
            </a:extLst>
          </p:cNvPr>
          <p:cNvSpPr/>
          <p:nvPr/>
        </p:nvSpPr>
        <p:spPr>
          <a:xfrm>
            <a:off x="488955" y="3105051"/>
            <a:ext cx="6097040" cy="5075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8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DA00D-9B3B-E630-80A2-F1C3CFBD1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C10FF1-3C52-138F-02C7-C2833D5CD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DBC4E-A295-1E49-7F10-6C8B4B3D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896653-6D30-C55C-C779-DA90963D542B}"/>
              </a:ext>
            </a:extLst>
          </p:cNvPr>
          <p:cNvSpPr txBox="1"/>
          <p:nvPr/>
        </p:nvSpPr>
        <p:spPr>
          <a:xfrm>
            <a:off x="549797" y="476032"/>
            <a:ext cx="251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highlight>
                  <a:srgbClr val="C0C0C0"/>
                </a:highlight>
              </a:rPr>
              <a:t>证明过程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A3390-8082-67D2-4078-F40F5E3743B1}"/>
              </a:ext>
            </a:extLst>
          </p:cNvPr>
          <p:cNvSpPr txBox="1"/>
          <p:nvPr/>
        </p:nvSpPr>
        <p:spPr>
          <a:xfrm>
            <a:off x="3321935" y="566143"/>
            <a:ext cx="4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严谨的证明（简短版本）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B2D39E-34F8-BA64-65CD-D760E6B0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2" y="1419269"/>
            <a:ext cx="8779587" cy="4673544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9ED94AB-0814-BF6C-9CA3-64F77C49F19E}"/>
              </a:ext>
            </a:extLst>
          </p:cNvPr>
          <p:cNvCxnSpPr/>
          <p:nvPr/>
        </p:nvCxnSpPr>
        <p:spPr>
          <a:xfrm>
            <a:off x="781291" y="5775767"/>
            <a:ext cx="6331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2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1302</Words>
  <Application>Microsoft Office PowerPoint</Application>
  <PresentationFormat>宽屏</PresentationFormat>
  <Paragraphs>84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Söhne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鹏 顾</dc:creator>
  <cp:lastModifiedBy>鹏 顾</cp:lastModifiedBy>
  <cp:revision>27</cp:revision>
  <dcterms:created xsi:type="dcterms:W3CDTF">2023-09-19T06:17:37Z</dcterms:created>
  <dcterms:modified xsi:type="dcterms:W3CDTF">2023-09-19T11:58:27Z</dcterms:modified>
</cp:coreProperties>
</file>