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0" r:id="rId13"/>
    <p:sldId id="274" r:id="rId14"/>
    <p:sldId id="275" r:id="rId15"/>
    <p:sldId id="276" r:id="rId16"/>
    <p:sldId id="282" r:id="rId17"/>
    <p:sldId id="283" r:id="rId18"/>
    <p:sldId id="284" r:id="rId19"/>
    <p:sldId id="26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382A1-19B3-0826-AE92-146A32E7D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C9EC00-14C3-CB54-40FD-30025AC1D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2D7CE4-4053-1F9A-2135-6757511B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D6-0499-47F0-B679-613624578D87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3951B1-FB49-49B1-ED17-AF4EC0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AD8364-23BB-CAB5-B9D1-EFB382B6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148B-2202-4B52-87C9-048A00999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9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973324-1BFF-77AF-3435-BC2F705D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820ED2-51FC-4D36-F850-69AF4540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19E7C7-A23E-37A9-2A11-9F7B63DB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D6-0499-47F0-B679-613624578D87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3CF6F0-4A65-5810-623E-C0D44ADB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389EAA-6E5C-0D05-1B1D-8A8EFACC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148B-2202-4B52-87C9-048A00999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88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15B6841-297B-68D6-D804-9FF2681F1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E91732-2A53-07AB-0845-E10231E7D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190313-FED5-F59F-EFC2-6131065F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D6-0499-47F0-B679-613624578D87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FEC290-6139-E165-C7C5-D49F828E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D62E51-4F34-B754-9E96-1FF9B8EC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148B-2202-4B52-87C9-048A00999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0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51EBF-8A15-7EF8-9FDC-6DB7BFA2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372A04-CA8B-5AA4-D9BA-80C62172D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3FC88-2141-B152-A66A-84984AB36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D6-0499-47F0-B679-613624578D87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8C6CAA-A4DA-2892-B98E-88730495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F52BA-F668-9842-002B-09687BC6C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148B-2202-4B52-87C9-048A00999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54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5A945-5030-02FF-2A36-CAD5127B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3DEDED-E2F9-AD46-9212-45C2BD6AA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0B6A54-DF8D-31D4-D232-681CFAE3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D6-0499-47F0-B679-613624578D87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324170-177C-E01D-B492-E6A2591D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C292F9-4CE4-F3D9-B199-FCC15CFF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148B-2202-4B52-87C9-048A00999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3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B6595-5B6C-693D-F61C-F72A8002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E91123-2F15-6DC4-1028-A64E54E9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5715B5-5649-8867-A3C3-25D135195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75B7F5-85D8-9E1B-F2F0-D5E5BF2C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D6-0499-47F0-B679-613624578D87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440ADD-CEC3-1984-6FAA-3B70A585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0C1B72-A82D-AFE6-C00E-B2D47A4C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148B-2202-4B52-87C9-048A00999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84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FFA01-A49E-5435-AABB-75F3823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42D009-952F-FC8A-97A8-CA2DB85BA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73B42C-C8A1-8436-9F75-79FB136BF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BF0DC3-689A-17C5-109C-9D18A0F7B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B2F313-A644-70B5-F2F9-A191BFE45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24612AE-6BAA-3B09-B6FF-040F6D0B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D6-0499-47F0-B679-613624578D87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ED5D80-52D4-34EF-F988-98CABC07A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B688EC-096A-681D-2D79-7C692B68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148B-2202-4B52-87C9-048A00999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83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5918B-2870-D30E-5519-3CE9C1519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0D8B9CD-EA58-81B6-7605-246C2FB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D6-0499-47F0-B679-613624578D87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08EAE4-15A2-1338-E372-9DB40700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FA461E-7655-41C1-9761-C73229AF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148B-2202-4B52-87C9-048A00999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16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C76D239-9AB6-2206-C05C-7DF319A9D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D6-0499-47F0-B679-613624578D87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609D85-3995-AE28-B916-CB296EBD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C0EFFF-6E16-9FE3-27DC-17236B5C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148B-2202-4B52-87C9-048A00999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48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2CB29-DDFB-EE01-39D8-669552CFE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829394-05A8-BED0-25C4-E79A45C7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A98187-8E78-03FB-9922-6F062F869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9F0C14-F134-A00C-ED80-5C139A62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D6-0499-47F0-B679-613624578D87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F45D36-DE81-7873-FC5D-069C72E1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0ECC4E-35B6-50C7-B948-9E61DCF4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148B-2202-4B52-87C9-048A00999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48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5D010-F329-0722-FD7D-F9294A84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13C9B2-AC81-579A-6114-607C005D9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88230B-9BC5-E529-A1AF-BAE2D3877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FF927E-8B0F-6895-E4F4-BB422CA9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AD6-0499-47F0-B679-613624578D87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E621DB-12BE-B04D-DE79-2523BAAB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8B0420-17F2-6E5D-84E1-CB111C7D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148B-2202-4B52-87C9-048A00999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47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8C24CDD-36EB-FBBD-3EA3-9129F463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7174B0-E58A-68BA-8563-CB1F3DA3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EAECA3-4E26-A77C-E39C-D0CF29FAF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A5AD6-0499-47F0-B679-613624578D87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59CC97-D214-8949-10B1-AE4C038D6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CFD44D-95AA-C490-EC96-8B979BAA2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148B-2202-4B52-87C9-048A00999F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74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811A723-9C7C-4CAD-EA5B-43FD126CFBFB}"/>
              </a:ext>
            </a:extLst>
          </p:cNvPr>
          <p:cNvSpPr txBox="1"/>
          <p:nvPr/>
        </p:nvSpPr>
        <p:spPr>
          <a:xfrm>
            <a:off x="668924" y="2678708"/>
            <a:ext cx="876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/>
              <a:t>独立、覆盖的扩展优化问题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8226F3-8652-741E-382E-4719F9581865}"/>
              </a:ext>
            </a:extLst>
          </p:cNvPr>
          <p:cNvSpPr txBox="1"/>
          <p:nvPr/>
        </p:nvSpPr>
        <p:spPr>
          <a:xfrm>
            <a:off x="5688918" y="4756107"/>
            <a:ext cx="3540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顾鹏 匡亚明学院</a:t>
            </a:r>
            <a:endParaRPr lang="en-US" altLang="zh-CN" sz="2800" dirty="0"/>
          </a:p>
          <a:p>
            <a:r>
              <a:rPr lang="en-US" altLang="zh-CN" sz="2800" dirty="0"/>
              <a:t>221240087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6315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F5E7B35-A70B-57F9-C8A4-55925B0BC74A}"/>
              </a:ext>
            </a:extLst>
          </p:cNvPr>
          <p:cNvSpPr txBox="1"/>
          <p:nvPr/>
        </p:nvSpPr>
        <p:spPr>
          <a:xfrm>
            <a:off x="294572" y="214792"/>
            <a:ext cx="239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9294A3-A402-E8BF-0694-1A7520C5D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7516"/>
            <a:ext cx="9727007" cy="43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1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49838FC-EF85-F2AC-5E44-06876357AC31}"/>
              </a:ext>
            </a:extLst>
          </p:cNvPr>
          <p:cNvSpPr txBox="1"/>
          <p:nvPr/>
        </p:nvSpPr>
        <p:spPr>
          <a:xfrm>
            <a:off x="208657" y="2632800"/>
            <a:ext cx="10825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Part 02 </a:t>
            </a:r>
          </a:p>
          <a:p>
            <a:endParaRPr lang="en-US" altLang="zh-CN" sz="3600" b="1" dirty="0"/>
          </a:p>
          <a:p>
            <a:r>
              <a:rPr lang="en-US" altLang="zh-CN" sz="3600" b="1" dirty="0"/>
              <a:t>Minimum Weighted Vertex Cover Problem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2996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8AE4569-8F1E-A531-D0C9-78D87ECE39A7}"/>
              </a:ext>
            </a:extLst>
          </p:cNvPr>
          <p:cNvSpPr txBox="1"/>
          <p:nvPr/>
        </p:nvSpPr>
        <p:spPr>
          <a:xfrm>
            <a:off x="386626" y="380489"/>
            <a:ext cx="224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形式化语言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70FA1C-C3C7-7FE3-80D8-E5625F8E2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08" y="1357492"/>
            <a:ext cx="9506078" cy="43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7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8AE4569-8F1E-A531-D0C9-78D87ECE39A7}"/>
              </a:ext>
            </a:extLst>
          </p:cNvPr>
          <p:cNvSpPr txBox="1"/>
          <p:nvPr/>
        </p:nvSpPr>
        <p:spPr>
          <a:xfrm>
            <a:off x="386626" y="380489"/>
            <a:ext cx="224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算法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DC18392-054F-A3BC-0225-1C4A52FF904B}"/>
              </a:ext>
            </a:extLst>
          </p:cNvPr>
          <p:cNvSpPr txBox="1"/>
          <p:nvPr/>
        </p:nvSpPr>
        <p:spPr>
          <a:xfrm>
            <a:off x="386626" y="1303300"/>
            <a:ext cx="9690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The problem is NP-Complete but this algorithm is a polynomial-time </a:t>
            </a:r>
            <a:r>
              <a:rPr lang="en-US" altLang="zh-CN" sz="2800" b="1" dirty="0">
                <a:solidFill>
                  <a:srgbClr val="FF0000"/>
                </a:solidFill>
              </a:rPr>
              <a:t>2-approximation algorithm</a:t>
            </a:r>
            <a:r>
              <a:rPr lang="en-US" altLang="zh-CN" sz="28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5DE1B90-DD10-953A-051D-71ACFD3697AB}"/>
                  </a:ext>
                </a:extLst>
              </p:cNvPr>
              <p:cNvSpPr txBox="1"/>
              <p:nvPr/>
            </p:nvSpPr>
            <p:spPr>
              <a:xfrm>
                <a:off x="294573" y="2753933"/>
                <a:ext cx="10039989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b="1" dirty="0"/>
                  <a:t>策略：</a:t>
                </a:r>
                <a:endParaRPr lang="en-US" altLang="zh-CN" sz="3600" b="1" dirty="0"/>
              </a:p>
              <a:p>
                <a:r>
                  <a:rPr lang="en-US" altLang="zh-CN" sz="2800" b="1" dirty="0"/>
                  <a:t>Pricing Strategy </a:t>
                </a:r>
                <a:r>
                  <a:rPr lang="en-US" altLang="zh-CN" sz="2800" dirty="0"/>
                  <a:t>(Fairness)</a:t>
                </a:r>
              </a:p>
              <a:p>
                <a:r>
                  <a:rPr lang="en-US" altLang="zh-CN" sz="2800" dirty="0"/>
                  <a:t>Each edge e=(</a:t>
                </a:r>
                <a:r>
                  <a:rPr lang="en-US" altLang="zh-CN" sz="2800" dirty="0" err="1"/>
                  <a:t>i</a:t>
                </a:r>
                <a:r>
                  <a:rPr lang="en-US" altLang="zh-CN" sz="2800" dirty="0"/>
                  <a:t>, j) must pay a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sz="2800" dirty="0"/>
                  <a:t> &gt; 0 to the vertices </a:t>
                </a:r>
                <a:r>
                  <a:rPr lang="en-US" altLang="zh-CN" sz="2800" dirty="0" err="1"/>
                  <a:t>i</a:t>
                </a:r>
                <a:r>
                  <a:rPr lang="en-US" altLang="zh-CN" sz="2800" dirty="0"/>
                  <a:t> and j</a:t>
                </a:r>
              </a:p>
              <a:p>
                <a:r>
                  <a:rPr lang="en-US" altLang="zh-CN" sz="2800" b="1" dirty="0"/>
                  <a:t>Fairness: </a:t>
                </a:r>
                <a:r>
                  <a:rPr lang="en-US" altLang="zh-CN" sz="2800" dirty="0"/>
                  <a:t>an edge cannot pay more than the remaining weight of either vertex</a:t>
                </a:r>
              </a:p>
              <a:p>
                <a:r>
                  <a:rPr lang="en-US" altLang="zh-CN" sz="2800" b="1" dirty="0"/>
                  <a:t>Tight: </a:t>
                </a:r>
                <a:r>
                  <a:rPr lang="en-US" altLang="zh-CN" sz="2800" dirty="0"/>
                  <a:t>a vertex is tight when it has no remaining weight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5DE1B90-DD10-953A-051D-71ACFD369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73" y="2753933"/>
                <a:ext cx="10039989" cy="2800767"/>
              </a:xfrm>
              <a:prstGeom prst="rect">
                <a:avLst/>
              </a:prstGeom>
              <a:blipFill>
                <a:blip r:embed="rId3"/>
                <a:stretch>
                  <a:fillRect l="-1821" t="-4357" b="-5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34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8AE4569-8F1E-A531-D0C9-78D87ECE39A7}"/>
              </a:ext>
            </a:extLst>
          </p:cNvPr>
          <p:cNvSpPr txBox="1"/>
          <p:nvPr/>
        </p:nvSpPr>
        <p:spPr>
          <a:xfrm>
            <a:off x="386626" y="380489"/>
            <a:ext cx="224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算法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62FEAE-6710-AA55-3EB1-15538AB3E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15" y="950412"/>
            <a:ext cx="9088767" cy="55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5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8AE4569-8F1E-A531-D0C9-78D87ECE39A7}"/>
              </a:ext>
            </a:extLst>
          </p:cNvPr>
          <p:cNvSpPr txBox="1"/>
          <p:nvPr/>
        </p:nvSpPr>
        <p:spPr>
          <a:xfrm>
            <a:off x="386626" y="380489"/>
            <a:ext cx="224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实例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B3E1DA-7D5D-8DEB-9C92-056FAD347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4198"/>
            <a:ext cx="4195731" cy="27529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A486DA9-9481-40E7-C0B6-9D7DC62E0A67}"/>
              </a:ext>
            </a:extLst>
          </p:cNvPr>
          <p:cNvSpPr txBox="1"/>
          <p:nvPr/>
        </p:nvSpPr>
        <p:spPr>
          <a:xfrm>
            <a:off x="816209" y="4135553"/>
            <a:ext cx="230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Input graph</a:t>
            </a:r>
            <a:endParaRPr lang="zh-CN" altLang="en-US" sz="28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EAE3F37-8365-7BF0-B16D-DF7EC772F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252" y="460401"/>
            <a:ext cx="3333967" cy="220027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340BEA8-99B8-C1CA-A523-C35FAA0217B6}"/>
              </a:ext>
            </a:extLst>
          </p:cNvPr>
          <p:cNvSpPr txBox="1"/>
          <p:nvPr/>
        </p:nvSpPr>
        <p:spPr>
          <a:xfrm>
            <a:off x="5787109" y="2902760"/>
            <a:ext cx="235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Optimal</a:t>
            </a:r>
            <a:endParaRPr lang="zh-CN" altLang="en-US" sz="28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8106235-DF88-9ECC-509B-0654BDF72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617" y="3602038"/>
            <a:ext cx="3508514" cy="231304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6CBDC0-7AAE-B430-E083-38D10C318C9E}"/>
              </a:ext>
            </a:extLst>
          </p:cNvPr>
          <p:cNvSpPr txBox="1"/>
          <p:nvPr/>
        </p:nvSpPr>
        <p:spPr>
          <a:xfrm>
            <a:off x="5554035" y="6124933"/>
            <a:ext cx="35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Algorithm’s result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5081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8AE4569-8F1E-A531-D0C9-78D87ECE39A7}"/>
              </a:ext>
            </a:extLst>
          </p:cNvPr>
          <p:cNvSpPr txBox="1"/>
          <p:nvPr/>
        </p:nvSpPr>
        <p:spPr>
          <a:xfrm>
            <a:off x="386626" y="380489"/>
            <a:ext cx="224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实例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A486DA9-9481-40E7-C0B6-9D7DC62E0A67}"/>
              </a:ext>
            </a:extLst>
          </p:cNvPr>
          <p:cNvSpPr txBox="1"/>
          <p:nvPr/>
        </p:nvSpPr>
        <p:spPr>
          <a:xfrm>
            <a:off x="816209" y="4135553"/>
            <a:ext cx="230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Input graph</a:t>
            </a:r>
            <a:endParaRPr lang="zh-CN" altLang="en-US" sz="28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40BEA8-99B8-C1CA-A523-C35FAA0217B6}"/>
              </a:ext>
            </a:extLst>
          </p:cNvPr>
          <p:cNvSpPr txBox="1"/>
          <p:nvPr/>
        </p:nvSpPr>
        <p:spPr>
          <a:xfrm>
            <a:off x="5787109" y="2902760"/>
            <a:ext cx="235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Optimal</a:t>
            </a:r>
            <a:endParaRPr lang="zh-CN" altLang="en-US" sz="28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36CBDC0-7AAE-B430-E083-38D10C318C9E}"/>
              </a:ext>
            </a:extLst>
          </p:cNvPr>
          <p:cNvSpPr txBox="1"/>
          <p:nvPr/>
        </p:nvSpPr>
        <p:spPr>
          <a:xfrm>
            <a:off x="5554035" y="6124933"/>
            <a:ext cx="35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Algorithm’s result</a:t>
            </a:r>
            <a:endParaRPr lang="zh-CN" altLang="en-US" sz="28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D11B846-2279-010F-9794-E193F3694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67" y="861259"/>
            <a:ext cx="2840560" cy="33481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DED390-ACD9-D7DD-5B1E-BB6E1F2BE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076" y="359505"/>
            <a:ext cx="2185285" cy="254325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F741E28-4F6B-2388-679C-E48618060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624" y="3425980"/>
            <a:ext cx="2185285" cy="254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9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8AE4569-8F1E-A531-D0C9-78D87ECE39A7}"/>
              </a:ext>
            </a:extLst>
          </p:cNvPr>
          <p:cNvSpPr txBox="1"/>
          <p:nvPr/>
        </p:nvSpPr>
        <p:spPr>
          <a:xfrm>
            <a:off x="386626" y="380489"/>
            <a:ext cx="224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实例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A486DA9-9481-40E7-C0B6-9D7DC62E0A67}"/>
              </a:ext>
            </a:extLst>
          </p:cNvPr>
          <p:cNvSpPr txBox="1"/>
          <p:nvPr/>
        </p:nvSpPr>
        <p:spPr>
          <a:xfrm>
            <a:off x="816209" y="4135553"/>
            <a:ext cx="230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Input graph</a:t>
            </a:r>
            <a:endParaRPr lang="zh-CN" altLang="en-US" sz="28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40BEA8-99B8-C1CA-A523-C35FAA0217B6}"/>
              </a:ext>
            </a:extLst>
          </p:cNvPr>
          <p:cNvSpPr txBox="1"/>
          <p:nvPr/>
        </p:nvSpPr>
        <p:spPr>
          <a:xfrm>
            <a:off x="5787109" y="2902760"/>
            <a:ext cx="235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Optimal</a:t>
            </a:r>
            <a:endParaRPr lang="zh-CN" altLang="en-US" sz="28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36CBDC0-7AAE-B430-E083-38D10C318C9E}"/>
              </a:ext>
            </a:extLst>
          </p:cNvPr>
          <p:cNvSpPr txBox="1"/>
          <p:nvPr/>
        </p:nvSpPr>
        <p:spPr>
          <a:xfrm>
            <a:off x="5554035" y="6124933"/>
            <a:ext cx="35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Algorithm’s result</a:t>
            </a:r>
            <a:endParaRPr lang="zh-CN" altLang="en-US" sz="28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66354E1-491A-DDC4-E5AD-427CBA28B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49" y="1912136"/>
            <a:ext cx="3993340" cy="19687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674954B-8344-6B82-7479-2E726EFCB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810" y="431178"/>
            <a:ext cx="4862549" cy="23875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4CAE7B0-BA9B-8616-1F14-B18A788D9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654" y="3509962"/>
            <a:ext cx="5200938" cy="25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3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8AE4569-8F1E-A531-D0C9-78D87ECE39A7}"/>
              </a:ext>
            </a:extLst>
          </p:cNvPr>
          <p:cNvSpPr txBox="1"/>
          <p:nvPr/>
        </p:nvSpPr>
        <p:spPr>
          <a:xfrm>
            <a:off x="386626" y="380489"/>
            <a:ext cx="224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实例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A486DA9-9481-40E7-C0B6-9D7DC62E0A67}"/>
              </a:ext>
            </a:extLst>
          </p:cNvPr>
          <p:cNvSpPr txBox="1"/>
          <p:nvPr/>
        </p:nvSpPr>
        <p:spPr>
          <a:xfrm>
            <a:off x="816209" y="4135553"/>
            <a:ext cx="230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Input graph</a:t>
            </a:r>
            <a:endParaRPr lang="zh-CN" altLang="en-US" sz="28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40BEA8-99B8-C1CA-A523-C35FAA0217B6}"/>
              </a:ext>
            </a:extLst>
          </p:cNvPr>
          <p:cNvSpPr txBox="1"/>
          <p:nvPr/>
        </p:nvSpPr>
        <p:spPr>
          <a:xfrm>
            <a:off x="5787109" y="2902760"/>
            <a:ext cx="235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Optimal</a:t>
            </a:r>
            <a:endParaRPr lang="zh-CN" altLang="en-US" sz="28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36CBDC0-7AAE-B430-E083-38D10C318C9E}"/>
              </a:ext>
            </a:extLst>
          </p:cNvPr>
          <p:cNvSpPr txBox="1"/>
          <p:nvPr/>
        </p:nvSpPr>
        <p:spPr>
          <a:xfrm>
            <a:off x="5554035" y="6124933"/>
            <a:ext cx="3508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Algorithm’s result</a:t>
            </a:r>
            <a:endParaRPr lang="zh-CN" altLang="en-US" sz="28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350F3C-E094-3674-621A-9B4010B17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71" y="1123549"/>
            <a:ext cx="2570376" cy="30120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0D2D0C1-ADA4-6FB8-781C-C4E12BDD2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223" y="173089"/>
            <a:ext cx="2182599" cy="25618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E4ECC0-2C03-AD92-5700-63BE2D829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706" y="3509963"/>
            <a:ext cx="2182599" cy="256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1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47CEE51-CBE5-2161-AEEC-736F3EED221C}"/>
              </a:ext>
            </a:extLst>
          </p:cNvPr>
          <p:cNvSpPr txBox="1"/>
          <p:nvPr/>
        </p:nvSpPr>
        <p:spPr>
          <a:xfrm>
            <a:off x="595281" y="1976086"/>
            <a:ext cx="83093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/>
              <a:t>Thanks</a:t>
            </a:r>
            <a:endParaRPr lang="zh-CN" altLang="en-US" sz="16600" b="1" dirty="0"/>
          </a:p>
        </p:txBody>
      </p:sp>
    </p:spTree>
    <p:extLst>
      <p:ext uri="{BB962C8B-B14F-4D97-AF65-F5344CB8AC3E}">
        <p14:creationId xmlns:p14="http://schemas.microsoft.com/office/powerpoint/2010/main" val="106066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B20E777-E15E-8DD0-2C33-4469BBD12172}"/>
              </a:ext>
            </a:extLst>
          </p:cNvPr>
          <p:cNvSpPr txBox="1"/>
          <p:nvPr/>
        </p:nvSpPr>
        <p:spPr>
          <a:xfrm>
            <a:off x="489930" y="171239"/>
            <a:ext cx="11212140" cy="6847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/>
              <a:t>目录：</a:t>
            </a:r>
            <a:endParaRPr lang="en-US" altLang="zh-CN" sz="4400" b="1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dirty="0"/>
              <a:t>最小权完美匹配问题 </a:t>
            </a:r>
            <a:r>
              <a:rPr lang="en-US" altLang="zh-CN" sz="2800" dirty="0"/>
              <a:t>(Minimum-Weight Perfect Matching)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1.1 </a:t>
            </a:r>
            <a:r>
              <a:rPr lang="zh-CN" altLang="en-US" sz="2800" dirty="0"/>
              <a:t>问题引入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1.2 </a:t>
            </a:r>
            <a:r>
              <a:rPr lang="zh-CN" altLang="en-US" sz="2800" dirty="0"/>
              <a:t>形式化语言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1.3 </a:t>
            </a:r>
            <a:r>
              <a:rPr lang="zh-CN" altLang="en-US" sz="2800" dirty="0"/>
              <a:t>算法</a:t>
            </a:r>
            <a:endParaRPr lang="en-US" altLang="zh-CN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dirty="0"/>
              <a:t>最小权顶点覆盖问题 </a:t>
            </a:r>
            <a:r>
              <a:rPr lang="en-US" altLang="zh-CN" sz="2800" dirty="0"/>
              <a:t>(Minimum Weighted Vertex Cover Problem)</a:t>
            </a:r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2.1 </a:t>
            </a:r>
            <a:r>
              <a:rPr lang="zh-CN" altLang="en-US" sz="2800" dirty="0"/>
              <a:t>形式化语言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2.2 </a:t>
            </a:r>
            <a:r>
              <a:rPr lang="zh-CN" altLang="en-US" sz="2800" dirty="0"/>
              <a:t>算法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en-US" altLang="zh-CN" sz="2800" dirty="0"/>
              <a:t>2.3 </a:t>
            </a:r>
            <a:r>
              <a:rPr lang="zh-CN" altLang="en-US" sz="2800" dirty="0"/>
              <a:t>实例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5974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49838FC-EF85-F2AC-5E44-06876357AC31}"/>
              </a:ext>
            </a:extLst>
          </p:cNvPr>
          <p:cNvSpPr txBox="1"/>
          <p:nvPr/>
        </p:nvSpPr>
        <p:spPr>
          <a:xfrm>
            <a:off x="208657" y="2632800"/>
            <a:ext cx="10825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Part 01 </a:t>
            </a:r>
          </a:p>
          <a:p>
            <a:endParaRPr lang="en-US" altLang="zh-CN" sz="3600" b="1" dirty="0"/>
          </a:p>
          <a:p>
            <a:r>
              <a:rPr lang="en-US" altLang="zh-CN" sz="3600" b="1" dirty="0"/>
              <a:t>Minimum-Weight Perfect Matching problem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8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F5E7B35-A70B-57F9-C8A4-55925B0BC74A}"/>
              </a:ext>
            </a:extLst>
          </p:cNvPr>
          <p:cNvSpPr txBox="1"/>
          <p:nvPr/>
        </p:nvSpPr>
        <p:spPr>
          <a:xfrm>
            <a:off x="294572" y="214792"/>
            <a:ext cx="239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问题引入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3BC6B4-0D20-F284-A7EA-0CA8DAC0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607"/>
            <a:ext cx="3931588" cy="32567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640FE59-E211-BF84-43F2-6FCBE2BB2942}"/>
              </a:ext>
            </a:extLst>
          </p:cNvPr>
          <p:cNvSpPr txBox="1"/>
          <p:nvPr/>
        </p:nvSpPr>
        <p:spPr>
          <a:xfrm>
            <a:off x="4031952" y="971423"/>
            <a:ext cx="53145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On a grid map there are n little men and n houses. In each unit time, every little man can move one unit step, either horizontally, or vertically, to an adjacent point. For each little man, you need to pay a $1 travel fee for every step he moves, until he enters a house. The task is complicated with the restriction that each house can accommodate only one little man.</a:t>
            </a:r>
          </a:p>
          <a:p>
            <a:endParaRPr lang="en-US" altLang="zh-CN" sz="2000" dirty="0"/>
          </a:p>
          <a:p>
            <a:r>
              <a:rPr lang="en-US" altLang="zh-CN" sz="2000" dirty="0"/>
              <a:t>Your task is to compute the minimum amount of money you need to pay in order to send these n little men into those n different houses. The input is a map of the scenario, a '.' means an empty space, an 'H' represents a house on that point, and am 'm' indicates there is a little man on that point.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7451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F5E7B35-A70B-57F9-C8A4-55925B0BC74A}"/>
              </a:ext>
            </a:extLst>
          </p:cNvPr>
          <p:cNvSpPr txBox="1"/>
          <p:nvPr/>
        </p:nvSpPr>
        <p:spPr>
          <a:xfrm>
            <a:off x="294572" y="214792"/>
            <a:ext cx="239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问题引入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DE5245C-1819-5638-17C5-86E831D91465}"/>
              </a:ext>
            </a:extLst>
          </p:cNvPr>
          <p:cNvSpPr txBox="1"/>
          <p:nvPr/>
        </p:nvSpPr>
        <p:spPr>
          <a:xfrm>
            <a:off x="294572" y="1539673"/>
            <a:ext cx="9634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这是</a:t>
            </a:r>
            <a:r>
              <a:rPr lang="en-US" altLang="zh-CN" sz="2800" dirty="0"/>
              <a:t>POJ-2195</a:t>
            </a:r>
            <a:r>
              <a:rPr lang="zh-CN" altLang="en-US" sz="2800" dirty="0"/>
              <a:t>题目，主要考察</a:t>
            </a:r>
            <a:r>
              <a:rPr lang="zh-CN" altLang="en-US" sz="2800" b="1" dirty="0"/>
              <a:t>二分图带权匹配和最小费用最大流</a:t>
            </a:r>
            <a:r>
              <a:rPr lang="zh-CN" altLang="en-US" sz="2800" dirty="0"/>
              <a:t>等知识点，简单来说题意就是：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在一个地图上，有一些房子和人，一个人只能进一个房子，一个房子也只能进去一个人，</a:t>
            </a:r>
            <a:r>
              <a:rPr lang="zh-CN" altLang="en-US" sz="2800" b="1" dirty="0"/>
              <a:t>房子数等于人数</a:t>
            </a:r>
            <a:r>
              <a:rPr lang="zh-CN" altLang="en-US" sz="2800" dirty="0"/>
              <a:t>，现在要让所有人进入房子，求所有人都进房子最短的路径。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显然这是二分图问题，下面我们通过这个例子来描述</a:t>
            </a:r>
            <a:r>
              <a:rPr lang="zh-CN" altLang="en-US" sz="2800" b="1" dirty="0"/>
              <a:t>非二分图</a:t>
            </a:r>
            <a:r>
              <a:rPr lang="zh-CN" altLang="en-US" sz="2800" dirty="0"/>
              <a:t>的最小权完美匹配问题及其算法</a:t>
            </a:r>
          </a:p>
        </p:txBody>
      </p:sp>
    </p:spTree>
    <p:extLst>
      <p:ext uri="{BB962C8B-B14F-4D97-AF65-F5344CB8AC3E}">
        <p14:creationId xmlns:p14="http://schemas.microsoft.com/office/powerpoint/2010/main" val="173134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F5E7B35-A70B-57F9-C8A4-55925B0BC74A}"/>
              </a:ext>
            </a:extLst>
          </p:cNvPr>
          <p:cNvSpPr txBox="1"/>
          <p:nvPr/>
        </p:nvSpPr>
        <p:spPr>
          <a:xfrm>
            <a:off x="294572" y="214792"/>
            <a:ext cx="239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形式化语言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A83A81-E962-2765-AC3A-2EE283C38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" y="2169019"/>
            <a:ext cx="12135977" cy="2463307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F77708F-821B-2C9B-1865-CC38FC73DE85}"/>
              </a:ext>
            </a:extLst>
          </p:cNvPr>
          <p:cNvCxnSpPr/>
          <p:nvPr/>
        </p:nvCxnSpPr>
        <p:spPr>
          <a:xfrm flipH="1">
            <a:off x="2927307" y="1503544"/>
            <a:ext cx="595281" cy="748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AB55973-7B68-6242-26D5-737038AFBADE}"/>
              </a:ext>
            </a:extLst>
          </p:cNvPr>
          <p:cNvSpPr txBox="1"/>
          <p:nvPr/>
        </p:nvSpPr>
        <p:spPr>
          <a:xfrm>
            <a:off x="3471446" y="980324"/>
            <a:ext cx="145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input</a:t>
            </a:r>
            <a:endParaRPr lang="zh-CN" altLang="en-US" sz="2800" b="1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5EF20BD-2EBE-8D2E-296D-CB7E7A14AC97}"/>
              </a:ext>
            </a:extLst>
          </p:cNvPr>
          <p:cNvCxnSpPr>
            <a:cxnSpLocks/>
          </p:cNvCxnSpPr>
          <p:nvPr/>
        </p:nvCxnSpPr>
        <p:spPr>
          <a:xfrm flipH="1">
            <a:off x="2687968" y="1543545"/>
            <a:ext cx="2237927" cy="15862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121CE55A-1FAE-4D0D-0027-654C878DCEC1}"/>
              </a:ext>
            </a:extLst>
          </p:cNvPr>
          <p:cNvSpPr txBox="1"/>
          <p:nvPr/>
        </p:nvSpPr>
        <p:spPr>
          <a:xfrm>
            <a:off x="4742809" y="1008942"/>
            <a:ext cx="1909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constraints</a:t>
            </a:r>
            <a:endParaRPr lang="zh-CN" altLang="en-US" sz="2800" b="1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D0417C5-5F1D-9510-DFE4-1487DABBEA8A}"/>
              </a:ext>
            </a:extLst>
          </p:cNvPr>
          <p:cNvCxnSpPr>
            <a:cxnSpLocks/>
          </p:cNvCxnSpPr>
          <p:nvPr/>
        </p:nvCxnSpPr>
        <p:spPr>
          <a:xfrm flipV="1">
            <a:off x="5382072" y="3793027"/>
            <a:ext cx="1319435" cy="1056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10DE4949-63BE-A816-42D7-806C7466D0D3}"/>
              </a:ext>
            </a:extLst>
          </p:cNvPr>
          <p:cNvSpPr txBox="1"/>
          <p:nvPr/>
        </p:nvSpPr>
        <p:spPr>
          <a:xfrm>
            <a:off x="4654847" y="4718833"/>
            <a:ext cx="145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cost</a:t>
            </a:r>
            <a:endParaRPr lang="zh-CN" altLang="en-US" sz="2800" b="1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F27EBFD-C824-332E-8052-5296E93DB4C6}"/>
              </a:ext>
            </a:extLst>
          </p:cNvPr>
          <p:cNvCxnSpPr>
            <a:cxnSpLocks/>
          </p:cNvCxnSpPr>
          <p:nvPr/>
        </p:nvCxnSpPr>
        <p:spPr>
          <a:xfrm flipH="1" flipV="1">
            <a:off x="8225507" y="4156260"/>
            <a:ext cx="581359" cy="9330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99F7DCE9-4F28-D452-2416-138DDB8C9451}"/>
              </a:ext>
            </a:extLst>
          </p:cNvPr>
          <p:cNvSpPr txBox="1"/>
          <p:nvPr/>
        </p:nvSpPr>
        <p:spPr>
          <a:xfrm>
            <a:off x="8464847" y="4980443"/>
            <a:ext cx="1454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goal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1341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F5E7B35-A70B-57F9-C8A4-55925B0BC74A}"/>
              </a:ext>
            </a:extLst>
          </p:cNvPr>
          <p:cNvSpPr txBox="1"/>
          <p:nvPr/>
        </p:nvSpPr>
        <p:spPr>
          <a:xfrm>
            <a:off x="294572" y="214792"/>
            <a:ext cx="239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8AA493C-0AFC-EE26-4AA5-61FE8A65B19B}"/>
              </a:ext>
            </a:extLst>
          </p:cNvPr>
          <p:cNvSpPr txBox="1"/>
          <p:nvPr/>
        </p:nvSpPr>
        <p:spPr>
          <a:xfrm>
            <a:off x="797799" y="871442"/>
            <a:ext cx="184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算法思想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E6F42B-98EC-BA6E-E540-6ED4E0645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5" y="1399913"/>
            <a:ext cx="9456983" cy="486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6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F5E7B35-A70B-57F9-C8A4-55925B0BC74A}"/>
              </a:ext>
            </a:extLst>
          </p:cNvPr>
          <p:cNvSpPr txBox="1"/>
          <p:nvPr/>
        </p:nvSpPr>
        <p:spPr>
          <a:xfrm>
            <a:off x="294572" y="214792"/>
            <a:ext cx="239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225DFF-EB46-2B82-CE2F-338A575BAD87}"/>
              </a:ext>
            </a:extLst>
          </p:cNvPr>
          <p:cNvSpPr txBox="1"/>
          <p:nvPr/>
        </p:nvSpPr>
        <p:spPr>
          <a:xfrm>
            <a:off x="803936" y="799567"/>
            <a:ext cx="1485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伪代码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CE7C74-35B8-8115-8965-320B0EA03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572" y="-1"/>
            <a:ext cx="7014493" cy="68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3EBD0D-FD9D-0573-F78C-B860BE266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5FE736-3204-4B99-F787-7B55E52D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8518CC-3E37-D249-0FB2-DC7878EF5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F5E7B35-A70B-57F9-C8A4-55925B0BC74A}"/>
              </a:ext>
            </a:extLst>
          </p:cNvPr>
          <p:cNvSpPr txBox="1"/>
          <p:nvPr/>
        </p:nvSpPr>
        <p:spPr>
          <a:xfrm>
            <a:off x="294572" y="214792"/>
            <a:ext cx="2393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算法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0C53C8A-8545-BCA8-6006-25EEE5881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2" y="1196859"/>
            <a:ext cx="9665638" cy="451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86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427</Words>
  <Application>Microsoft Office PowerPoint</Application>
  <PresentationFormat>宽屏</PresentationFormat>
  <Paragraphs>65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鹏 顾</dc:creator>
  <cp:lastModifiedBy>鹏 顾</cp:lastModifiedBy>
  <cp:revision>58</cp:revision>
  <dcterms:created xsi:type="dcterms:W3CDTF">2023-12-17T02:17:44Z</dcterms:created>
  <dcterms:modified xsi:type="dcterms:W3CDTF">2023-12-17T03:32:12Z</dcterms:modified>
</cp:coreProperties>
</file>