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6" r:id="rId9"/>
    <p:sldId id="267" r:id="rId10"/>
    <p:sldId id="274" r:id="rId11"/>
    <p:sldId id="271" r:id="rId12"/>
    <p:sldId id="275" r:id="rId13"/>
    <p:sldId id="273" r:id="rId14"/>
    <p:sldId id="272" r:id="rId15"/>
    <p:sldId id="276" r:id="rId16"/>
    <p:sldId id="277" r:id="rId17"/>
    <p:sldId id="278" r:id="rId18"/>
    <p:sldId id="279" r:id="rId19"/>
    <p:sldId id="280" r:id="rId20"/>
    <p:sldId id="262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8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B18D03-8BDC-0C00-3357-6E99C282A5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7681C05-E874-897E-8718-1F96653B3F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F18D8D-A411-0678-F851-A2F58462A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7DDF8-693B-4ADA-A4D0-68B5ADB515E5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D0AA100-36D8-6C00-199B-24D62AB77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FACB69F-91E9-9F1E-B59C-E332DBD95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844D1-2FF8-4C48-BEA7-3A6C031A86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3832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8934AA-FCD2-B14D-A2F9-7228C62F4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3CC6EAC-5FDD-35B7-DB6F-00FAB59894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677C0C1-B3EE-FCAE-A8BB-357BB16C0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7DDF8-693B-4ADA-A4D0-68B5ADB515E5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AAC88E2-98EF-123D-20F8-BFF6BF6EA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1A246A-C9DF-F3B0-549B-0FFEF2EE6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844D1-2FF8-4C48-BEA7-3A6C031A86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3256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50265E8-FF91-7587-5826-FE1F733C29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C3CF8C0-0C99-F1F9-3553-CC2A760759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D9F4B7B-4A20-E865-51AC-A36E382DA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7DDF8-693B-4ADA-A4D0-68B5ADB515E5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9DD2D2F-D37B-F3F8-7124-305689EEF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2E19D44-A251-0857-8F40-29C0AFF10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844D1-2FF8-4C48-BEA7-3A6C031A86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4349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F8DC46-5423-D387-16E9-4C053B207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A810E8-DD27-C699-C241-42B77AFA3A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05F522-84D9-2617-EEED-E39D8231E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7DDF8-693B-4ADA-A4D0-68B5ADB515E5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46156B-8866-EF92-57B1-624430101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ADA20FB-3516-73FA-A1BC-19FEA6625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844D1-2FF8-4C48-BEA7-3A6C031A86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6138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CC37B4-AF60-8E2F-CB35-E7D53E0D1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A6A2DB6-97F7-5F8D-374D-292BFCEBB8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BADEE37-5BB3-90B9-0B62-D6137A23C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7DDF8-693B-4ADA-A4D0-68B5ADB515E5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9F125B0-B2F8-3041-8735-87B5ABD17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648F1D4-C711-B756-D7B0-DDCF72ECB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844D1-2FF8-4C48-BEA7-3A6C031A86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7610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14BADA-B380-1D94-E50F-E577B29F2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C04229B-B8B2-C311-3E6D-0424A617A1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EC76402-EFA6-975C-DC6D-D63C84F8B6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BA3BBD5-4118-663E-44C6-C2122DFC5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7DDF8-693B-4ADA-A4D0-68B5ADB515E5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02DA5D8-6DC0-6944-5FDF-36C4E8091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1543922-65BB-EC29-6A93-A044BD84D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844D1-2FF8-4C48-BEA7-3A6C031A86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0935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F64F8D-97F2-2319-EC03-836138D14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7CF31B6-E05A-86DE-69E3-DBBB3216E8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8361B53-909B-1E75-0E07-91403464AE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B23550F-6C53-91A4-2060-54D67F61DC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F4D9358-A90C-D739-C973-C5BB3D61EA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DD7EDD0-7287-A12F-1BEA-759F6DD9F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7DDF8-693B-4ADA-A4D0-68B5ADB515E5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98C5DE1-D2F3-08F2-D748-C52AF7FC6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4BC2ACC-5C66-9437-8ABA-A73D2F290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844D1-2FF8-4C48-BEA7-3A6C031A86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04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6F87C6-3F86-65FC-1E2F-785EF88FC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23DD20F-1F3E-341A-EBA5-80046667D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7DDF8-693B-4ADA-A4D0-68B5ADB515E5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16326C6-1A80-E253-0C4D-0B94757AC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F1B0F9F-8CFB-0869-B7EC-60717FB78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844D1-2FF8-4C48-BEA7-3A6C031A86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2559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13E1FD5-C05A-4351-45F7-B0A950DF1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7DDF8-693B-4ADA-A4D0-68B5ADB515E5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8901C0E-EF75-6DB8-08C7-D093B8E58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17C15E2-47C5-1CEC-04C3-AA22A77C6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844D1-2FF8-4C48-BEA7-3A6C031A86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6257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B8A099-BC5F-0EF9-201F-0F5388DC5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68E3589-F4E5-1649-BE10-8908B997E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125CD14-2751-94B6-0B64-39D8D9F302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D301AF7-D7EA-6237-7C1F-0E13AE6FC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7DDF8-693B-4ADA-A4D0-68B5ADB515E5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E978CEC-DDF5-C825-4DE3-656D33B58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81D8A7B-F809-8BBE-16BC-38BF3C976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844D1-2FF8-4C48-BEA7-3A6C031A86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9665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8FE300-9E1F-74FA-6F57-4567BB2B5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E7F659E-74AD-033D-5401-DE103007BE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6BD0A63-9262-881B-786D-00122716F2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2FC7774-E4B9-4C86-5DBE-7F151CD26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7DDF8-693B-4ADA-A4D0-68B5ADB515E5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90A14BF-A596-5B9E-EFF3-E97F51922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A8A8F04-EDC5-BA82-FA40-6DDF7E0F4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844D1-2FF8-4C48-BEA7-3A6C031A86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850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C9261EE-B724-655E-2C81-34A83ECA3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FA5503D-35B6-5ACC-FA33-83E372C231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7131B0-7129-DF7A-615D-C7D65F6A18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7DDF8-693B-4ADA-A4D0-68B5ADB515E5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D705DB1-D5D9-A9BB-269F-EB4F60353B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F4E0A5F-B154-AE50-F293-9C3080F8F2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844D1-2FF8-4C48-BEA7-3A6C031A86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7037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64CF05-92A3-B2B5-5A57-D9041E0674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A00C907-1B3A-4C4A-736A-B24089A154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A8518CC-3E37-D249-0FB2-DC7878EF5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3AA0DD1C-3D28-448D-9FCE-20D277865FD0}"/>
              </a:ext>
            </a:extLst>
          </p:cNvPr>
          <p:cNvSpPr txBox="1"/>
          <p:nvPr/>
        </p:nvSpPr>
        <p:spPr>
          <a:xfrm>
            <a:off x="1460585" y="1859339"/>
            <a:ext cx="55354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近似算法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9C14556-1F42-BE61-601E-E3A4F70F4EE8}"/>
              </a:ext>
            </a:extLst>
          </p:cNvPr>
          <p:cNvSpPr txBox="1"/>
          <p:nvPr/>
        </p:nvSpPr>
        <p:spPr>
          <a:xfrm>
            <a:off x="3768065" y="4557256"/>
            <a:ext cx="5958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匡亚明学院 顾鹏 </a:t>
            </a:r>
            <a:r>
              <a:rPr lang="en-US" altLang="zh-CN" sz="3200" dirty="0"/>
              <a:t>221240087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040177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64CF05-92A3-B2B5-5A57-D9041E0674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A00C907-1B3A-4C4A-736A-B24089A154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A8518CC-3E37-D249-0FB2-DC7878EF5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96C45E74-A8DF-C326-1D4F-35064D005F77}"/>
              </a:ext>
            </a:extLst>
          </p:cNvPr>
          <p:cNvSpPr txBox="1"/>
          <p:nvPr/>
        </p:nvSpPr>
        <p:spPr>
          <a:xfrm>
            <a:off x="196381" y="2887916"/>
            <a:ext cx="10150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/>
              <a:t>Part 02 MAX-E3SAT</a:t>
            </a:r>
            <a:r>
              <a:rPr lang="zh-CN" altLang="en-US" sz="5400" b="1" dirty="0"/>
              <a:t>的近似算法</a:t>
            </a:r>
          </a:p>
        </p:txBody>
      </p:sp>
    </p:spTree>
    <p:extLst>
      <p:ext uri="{BB962C8B-B14F-4D97-AF65-F5344CB8AC3E}">
        <p14:creationId xmlns:p14="http://schemas.microsoft.com/office/powerpoint/2010/main" val="2317413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64CF05-92A3-B2B5-5A57-D9041E0674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A00C907-1B3A-4C4A-736A-B24089A154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A8518CC-3E37-D249-0FB2-DC7878EF5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BBBC150-DE8B-E98F-5085-B872BAD4705F}"/>
              </a:ext>
            </a:extLst>
          </p:cNvPr>
          <p:cNvSpPr txBox="1"/>
          <p:nvPr/>
        </p:nvSpPr>
        <p:spPr>
          <a:xfrm>
            <a:off x="490953" y="411173"/>
            <a:ext cx="2043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问题回顾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0EE6C478-2A30-4E1C-C462-7C56560C5FAC}"/>
              </a:ext>
            </a:extLst>
          </p:cNvPr>
          <p:cNvGrpSpPr/>
          <p:nvPr/>
        </p:nvGrpSpPr>
        <p:grpSpPr>
          <a:xfrm>
            <a:off x="116072" y="1160573"/>
            <a:ext cx="9868685" cy="4951610"/>
            <a:chOff x="66977" y="995948"/>
            <a:chExt cx="9868685" cy="4951610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CDFACF16-F2D5-46A3-D1FF-D90394E99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277" y="995948"/>
              <a:ext cx="9334980" cy="3829247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B5F36D48-22FD-8BB0-D2B5-61E4D63893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77" y="5224480"/>
              <a:ext cx="9868685" cy="723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8094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64CF05-92A3-B2B5-5A57-D9041E0674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A00C907-1B3A-4C4A-736A-B24089A154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A8518CC-3E37-D249-0FB2-DC7878EF5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BBBC150-DE8B-E98F-5085-B872BAD4705F}"/>
              </a:ext>
            </a:extLst>
          </p:cNvPr>
          <p:cNvSpPr txBox="1"/>
          <p:nvPr/>
        </p:nvSpPr>
        <p:spPr>
          <a:xfrm>
            <a:off x="490953" y="411173"/>
            <a:ext cx="2043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问题回顾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4B8860D-F1CD-8614-0848-F6F73E522FA8}"/>
                  </a:ext>
                </a:extLst>
              </p:cNvPr>
              <p:cNvSpPr txBox="1"/>
              <p:nvPr/>
            </p:nvSpPr>
            <p:spPr>
              <a:xfrm>
                <a:off x="325256" y="1601734"/>
                <a:ext cx="9585858" cy="49014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/>
                  <a:t>布尔变量集合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sz="2800" b="0" dirty="0"/>
              </a:p>
              <a:p>
                <a:endParaRPr lang="en-US" altLang="zh-CN" sz="2800" b="0" dirty="0"/>
              </a:p>
              <a:p>
                <a:r>
                  <a:rPr lang="zh-CN" altLang="en-US" sz="2800" dirty="0"/>
                  <a:t>项集合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zh-CN" altLang="en-US" sz="2800" dirty="0"/>
                  <a:t>，其中每个项都恰好含三个布尔变量</a:t>
                </a:r>
                <a:endParaRPr lang="en-US" altLang="zh-CN" sz="2800" dirty="0"/>
              </a:p>
              <a:p>
                <a:endParaRPr lang="en-US" altLang="zh-CN" sz="2800" dirty="0"/>
              </a:p>
              <a:p>
                <a:r>
                  <a:rPr lang="zh-CN" altLang="en-US" sz="2800" dirty="0"/>
                  <a:t>记给布尔变量赋值为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800" dirty="0"/>
                  <a:t>，对于单个布尔变量即</a:t>
                </a:r>
                <a:endParaRPr lang="en-US" altLang="zh-CN" sz="28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𝑜𝑟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zh-CN" altLang="en-US" sz="2800" dirty="0"/>
                  <a:t>，</a:t>
                </a:r>
                <a:r>
                  <a:rPr lang="en-US" altLang="zh-CN" sz="2800" dirty="0"/>
                  <a:t>T</a:t>
                </a:r>
                <a:r>
                  <a:rPr lang="zh-CN" altLang="en-US" sz="2800" dirty="0"/>
                  <a:t>为</a:t>
                </a:r>
                <a:r>
                  <a:rPr lang="en-US" altLang="zh-CN" sz="2800" dirty="0"/>
                  <a:t>1</a:t>
                </a:r>
                <a:r>
                  <a:rPr lang="zh-CN" altLang="en-US" sz="2800" dirty="0"/>
                  <a:t>，</a:t>
                </a:r>
                <a:r>
                  <a:rPr lang="en-US" altLang="zh-CN" sz="2800" dirty="0"/>
                  <a:t>F</a:t>
                </a:r>
                <a:r>
                  <a:rPr lang="zh-CN" altLang="en-US" sz="2800" dirty="0"/>
                  <a:t>为</a:t>
                </a:r>
                <a:r>
                  <a:rPr lang="en-US" altLang="zh-CN" sz="2800" dirty="0"/>
                  <a:t>0</a:t>
                </a:r>
              </a:p>
              <a:p>
                <a:endParaRPr lang="en-US" altLang="zh-CN" sz="2800" dirty="0"/>
              </a:p>
              <a:p>
                <a:r>
                  <a:rPr lang="zh-CN" altLang="en-US" sz="2800" dirty="0"/>
                  <a:t>记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800" dirty="0"/>
                  <a:t>表示一个被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800" dirty="0"/>
                  <a:t>满足但整体项为</a:t>
                </a:r>
                <a:r>
                  <a:rPr lang="en-US" altLang="zh-CN" sz="2800" dirty="0"/>
                  <a:t>F</a:t>
                </a:r>
                <a:r>
                  <a:rPr lang="zh-CN" altLang="en-US" sz="2800" dirty="0"/>
                  <a:t>的项的集合</a:t>
                </a:r>
                <a:endParaRPr lang="en-US" altLang="zh-CN" sz="2800" dirty="0"/>
              </a:p>
              <a:p>
                <a:endParaRPr lang="en-US" altLang="zh-CN" sz="2800" dirty="0"/>
              </a:p>
              <a:p>
                <a:r>
                  <a:rPr lang="zh-CN" altLang="en-US" sz="2800" dirty="0"/>
                  <a:t>记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altLang="zh-CN" sz="2800" i="1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800" dirty="0"/>
                  <a:t>表示一个不被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800" dirty="0"/>
                  <a:t>满足且整体项为</a:t>
                </a:r>
                <a:r>
                  <a:rPr lang="en-US" altLang="zh-CN" sz="2800" dirty="0"/>
                  <a:t>F</a:t>
                </a:r>
                <a:r>
                  <a:rPr lang="zh-CN" altLang="en-US" sz="2800" dirty="0"/>
                  <a:t>的项的集合</a:t>
                </a:r>
              </a:p>
              <a:p>
                <a:endParaRPr lang="zh-CN" altLang="en-US" sz="2800" dirty="0"/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4B8860D-F1CD-8614-0848-F6F73E522F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256" y="1601734"/>
                <a:ext cx="9585858" cy="4901470"/>
              </a:xfrm>
              <a:prstGeom prst="rect">
                <a:avLst/>
              </a:prstGeom>
              <a:blipFill>
                <a:blip r:embed="rId3"/>
                <a:stretch>
                  <a:fillRect l="-1271" t="-17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3465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64CF05-92A3-B2B5-5A57-D9041E0674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A00C907-1B3A-4C4A-736A-B24089A154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A8518CC-3E37-D249-0FB2-DC7878EF5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BBBC150-DE8B-E98F-5085-B872BAD4705F}"/>
              </a:ext>
            </a:extLst>
          </p:cNvPr>
          <p:cNvSpPr txBox="1"/>
          <p:nvPr/>
        </p:nvSpPr>
        <p:spPr>
          <a:xfrm>
            <a:off x="490953" y="411173"/>
            <a:ext cx="2043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算法介绍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AE1AF1E-CE09-6ED6-1191-67983C2647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53" y="1336661"/>
            <a:ext cx="8903528" cy="434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823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64CF05-92A3-B2B5-5A57-D9041E0674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A00C907-1B3A-4C4A-736A-B24089A154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A8518CC-3E37-D249-0FB2-DC7878EF5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BBBC150-DE8B-E98F-5085-B872BAD4705F}"/>
              </a:ext>
            </a:extLst>
          </p:cNvPr>
          <p:cNvSpPr txBox="1"/>
          <p:nvPr/>
        </p:nvSpPr>
        <p:spPr>
          <a:xfrm>
            <a:off x="490953" y="411173"/>
            <a:ext cx="2043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算法分析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B4E09AA-267D-1473-8F7C-328737403A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82" y="1268683"/>
            <a:ext cx="7000365" cy="5178144"/>
          </a:xfrm>
          <a:prstGeom prst="rect">
            <a:avLst/>
          </a:prstGeom>
        </p:spPr>
      </p:pic>
      <p:sp>
        <p:nvSpPr>
          <p:cNvPr id="10" name="椭圆 9">
            <a:extLst>
              <a:ext uri="{FF2B5EF4-FFF2-40B4-BE49-F238E27FC236}">
                <a16:creationId xmlns:a16="http://schemas.microsoft.com/office/drawing/2014/main" id="{04B7DA80-0378-7075-DCB4-8B3C5BBC8293}"/>
              </a:ext>
            </a:extLst>
          </p:cNvPr>
          <p:cNvSpPr/>
          <p:nvPr/>
        </p:nvSpPr>
        <p:spPr>
          <a:xfrm>
            <a:off x="738282" y="5852901"/>
            <a:ext cx="1080097" cy="7609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100EB4AD-887A-FAD4-3534-601A1BD82BE3}"/>
              </a:ext>
            </a:extLst>
          </p:cNvPr>
          <p:cNvCxnSpPr/>
          <p:nvPr/>
        </p:nvCxnSpPr>
        <p:spPr>
          <a:xfrm>
            <a:off x="6259651" y="3117552"/>
            <a:ext cx="138080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C4D549B3-C08E-2C31-B2EC-822AFFE3ABE1}"/>
              </a:ext>
            </a:extLst>
          </p:cNvPr>
          <p:cNvCxnSpPr>
            <a:cxnSpLocks/>
          </p:cNvCxnSpPr>
          <p:nvPr/>
        </p:nvCxnSpPr>
        <p:spPr>
          <a:xfrm>
            <a:off x="822346" y="3582254"/>
            <a:ext cx="68181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64532928-9B9B-9E5F-CF08-0F5F8B512D0B}"/>
              </a:ext>
            </a:extLst>
          </p:cNvPr>
          <p:cNvCxnSpPr>
            <a:cxnSpLocks/>
          </p:cNvCxnSpPr>
          <p:nvPr/>
        </p:nvCxnSpPr>
        <p:spPr>
          <a:xfrm>
            <a:off x="822346" y="4084458"/>
            <a:ext cx="40319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4483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64CF05-92A3-B2B5-5A57-D9041E0674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A00C907-1B3A-4C4A-736A-B24089A154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A8518CC-3E37-D249-0FB2-DC7878EF5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BBBC150-DE8B-E98F-5085-B872BAD4705F}"/>
              </a:ext>
            </a:extLst>
          </p:cNvPr>
          <p:cNvSpPr txBox="1"/>
          <p:nvPr/>
        </p:nvSpPr>
        <p:spPr>
          <a:xfrm>
            <a:off x="490953" y="411173"/>
            <a:ext cx="2043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算法分析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2D15E80-01C5-4C93-22B0-4D252F924A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48" y="1888019"/>
            <a:ext cx="8430002" cy="338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584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64CF05-92A3-B2B5-5A57-D9041E0674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A00C907-1B3A-4C4A-736A-B24089A154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A8518CC-3E37-D249-0FB2-DC7878EF5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BBBC150-DE8B-E98F-5085-B872BAD4705F}"/>
              </a:ext>
            </a:extLst>
          </p:cNvPr>
          <p:cNvSpPr txBox="1"/>
          <p:nvPr/>
        </p:nvSpPr>
        <p:spPr>
          <a:xfrm>
            <a:off x="490953" y="411173"/>
            <a:ext cx="2043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算法分析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F8D08DA-9DBF-785F-8164-82CC9299F6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43" y="1333478"/>
            <a:ext cx="7802143" cy="165576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13F07DB-DFBF-AAE1-6496-A394AD8871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2" b="3029"/>
          <a:stretch/>
        </p:blipFill>
        <p:spPr>
          <a:xfrm>
            <a:off x="568343" y="3068105"/>
            <a:ext cx="7618299" cy="300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563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64CF05-92A3-B2B5-5A57-D9041E0674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A00C907-1B3A-4C4A-736A-B24089A154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A8518CC-3E37-D249-0FB2-DC7878EF5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BBBC150-DE8B-E98F-5085-B872BAD4705F}"/>
              </a:ext>
            </a:extLst>
          </p:cNvPr>
          <p:cNvSpPr txBox="1"/>
          <p:nvPr/>
        </p:nvSpPr>
        <p:spPr>
          <a:xfrm>
            <a:off x="490953" y="411173"/>
            <a:ext cx="2043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算法分析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15A38A5-C58F-B52C-FA0C-1E8105F1F3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822" y="2178036"/>
            <a:ext cx="7842048" cy="395089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2BF63E32-4742-14BB-00E5-E05DB6F13211}"/>
              </a:ext>
            </a:extLst>
          </p:cNvPr>
          <p:cNvSpPr txBox="1"/>
          <p:nvPr/>
        </p:nvSpPr>
        <p:spPr>
          <a:xfrm>
            <a:off x="1172150" y="1407121"/>
            <a:ext cx="3804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0070C0"/>
                </a:solidFill>
              </a:rPr>
              <a:t>接上页引理</a:t>
            </a:r>
            <a:r>
              <a:rPr lang="en-US" altLang="zh-CN" sz="2800" dirty="0">
                <a:solidFill>
                  <a:srgbClr val="0070C0"/>
                </a:solidFill>
              </a:rPr>
              <a:t>2</a:t>
            </a:r>
            <a:r>
              <a:rPr lang="zh-CN" altLang="en-US" sz="2800" dirty="0">
                <a:solidFill>
                  <a:srgbClr val="0070C0"/>
                </a:solidFill>
              </a:rPr>
              <a:t>的证明：</a:t>
            </a:r>
          </a:p>
        </p:txBody>
      </p:sp>
    </p:spTree>
    <p:extLst>
      <p:ext uri="{BB962C8B-B14F-4D97-AF65-F5344CB8AC3E}">
        <p14:creationId xmlns:p14="http://schemas.microsoft.com/office/powerpoint/2010/main" val="8436922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64CF05-92A3-B2B5-5A57-D9041E0674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A00C907-1B3A-4C4A-736A-B24089A154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A8518CC-3E37-D249-0FB2-DC7878EF5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BBBC150-DE8B-E98F-5085-B872BAD4705F}"/>
              </a:ext>
            </a:extLst>
          </p:cNvPr>
          <p:cNvSpPr txBox="1"/>
          <p:nvPr/>
        </p:nvSpPr>
        <p:spPr>
          <a:xfrm>
            <a:off x="490953" y="411173"/>
            <a:ext cx="2043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算法分析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1DD5D5E-F15C-C316-C6AA-6E68A3CA8A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498" y="369722"/>
            <a:ext cx="5982007" cy="646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1869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64CF05-92A3-B2B5-5A57-D9041E0674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A00C907-1B3A-4C4A-736A-B24089A154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A8518CC-3E37-D249-0FB2-DC7878EF5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BBBC150-DE8B-E98F-5085-B872BAD4705F}"/>
              </a:ext>
            </a:extLst>
          </p:cNvPr>
          <p:cNvSpPr txBox="1"/>
          <p:nvPr/>
        </p:nvSpPr>
        <p:spPr>
          <a:xfrm>
            <a:off x="490953" y="411173"/>
            <a:ext cx="2043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算法分析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7896408-3FE9-2437-8D92-D0CFB723AD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272" y="1133561"/>
            <a:ext cx="7046111" cy="465410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B37EC69F-A2F8-DE18-0271-02037FA59A3E}"/>
                  </a:ext>
                </a:extLst>
              </p:cNvPr>
              <p:cNvSpPr txBox="1"/>
              <p:nvPr/>
            </p:nvSpPr>
            <p:spPr>
              <a:xfrm>
                <a:off x="505271" y="5952805"/>
                <a:ext cx="7233375" cy="713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 dirty="0">
                    <a:solidFill>
                      <a:srgbClr val="FF0000"/>
                    </a:solidFill>
                  </a:rPr>
                  <a:t>综上所述，</a:t>
                </a:r>
                <a:r>
                  <a:rPr lang="en-US" altLang="zh-CN" sz="2800" b="1" dirty="0">
                    <a:solidFill>
                      <a:srgbClr val="FF0000"/>
                    </a:solidFill>
                  </a:rPr>
                  <a:t>one-flip</a:t>
                </a:r>
                <a:r>
                  <a:rPr lang="zh-CN" altLang="en-US" sz="2800" b="1" dirty="0">
                    <a:solidFill>
                      <a:srgbClr val="FF0000"/>
                    </a:solidFill>
                  </a:rPr>
                  <a:t>算法的近似性能比不大于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zh-CN" alt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B37EC69F-A2F8-DE18-0271-02037FA59A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271" y="5952805"/>
                <a:ext cx="7233375" cy="713529"/>
              </a:xfrm>
              <a:prstGeom prst="rect">
                <a:avLst/>
              </a:prstGeom>
              <a:blipFill>
                <a:blip r:embed="rId4"/>
                <a:stretch>
                  <a:fillRect l="-1771" b="-94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7362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64CF05-92A3-B2B5-5A57-D9041E0674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A00C907-1B3A-4C4A-736A-B24089A154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A8518CC-3E37-D249-0FB2-DC7878EF5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2E148318-BB0E-7986-CBF7-D6AF7C8EE74E}"/>
              </a:ext>
            </a:extLst>
          </p:cNvPr>
          <p:cNvSpPr txBox="1"/>
          <p:nvPr/>
        </p:nvSpPr>
        <p:spPr>
          <a:xfrm>
            <a:off x="570733" y="278051"/>
            <a:ext cx="7591361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400" b="1" dirty="0"/>
              <a:t>目录：</a:t>
            </a:r>
            <a:endParaRPr lang="en-US" altLang="zh-CN" sz="4400" b="1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sz="3600" dirty="0"/>
              <a:t>SKP</a:t>
            </a:r>
            <a:r>
              <a:rPr lang="zh-CN" altLang="en-US" sz="3600" dirty="0"/>
              <a:t>问题的近似算法</a:t>
            </a:r>
            <a:endParaRPr lang="en-US" altLang="zh-CN" sz="3600" dirty="0"/>
          </a:p>
          <a:p>
            <a:pPr lvl="1"/>
            <a:r>
              <a:rPr lang="en-US" altLang="zh-CN" sz="3600" dirty="0"/>
              <a:t>• </a:t>
            </a:r>
            <a:r>
              <a:rPr lang="zh-CN" altLang="en-US" sz="3600" dirty="0"/>
              <a:t>问题回顾</a:t>
            </a:r>
            <a:endParaRPr lang="en-US" altLang="zh-CN" sz="3600" dirty="0"/>
          </a:p>
          <a:p>
            <a:pPr lvl="1"/>
            <a:r>
              <a:rPr lang="en-US" altLang="zh-CN" sz="3600" dirty="0"/>
              <a:t>• </a:t>
            </a:r>
            <a:r>
              <a:rPr lang="zh-CN" altLang="en-US" sz="3600" dirty="0"/>
              <a:t>算法介绍</a:t>
            </a:r>
            <a:endParaRPr lang="en-US" altLang="zh-CN" sz="3600" dirty="0"/>
          </a:p>
          <a:p>
            <a:pPr lvl="1"/>
            <a:r>
              <a:rPr lang="en-US" altLang="zh-CN" sz="3600" dirty="0"/>
              <a:t>•</a:t>
            </a:r>
            <a:r>
              <a:rPr lang="zh-CN" altLang="en-US" sz="3600" dirty="0"/>
              <a:t> 算法分析</a:t>
            </a:r>
            <a:endParaRPr lang="en-US" altLang="zh-CN" sz="3600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sz="3600" dirty="0"/>
              <a:t>MAX-E3SAT</a:t>
            </a:r>
            <a:r>
              <a:rPr lang="zh-CN" altLang="en-US" sz="3600" dirty="0"/>
              <a:t>问题的近似算法</a:t>
            </a:r>
            <a:endParaRPr lang="en-US" altLang="zh-CN" sz="3600" dirty="0"/>
          </a:p>
          <a:p>
            <a:pPr lvl="1"/>
            <a:r>
              <a:rPr lang="en-US" altLang="zh-CN" sz="3600" dirty="0"/>
              <a:t>• </a:t>
            </a:r>
            <a:r>
              <a:rPr lang="zh-CN" altLang="en-US" sz="3600" dirty="0"/>
              <a:t>问题回顾</a:t>
            </a:r>
            <a:endParaRPr lang="en-US" altLang="zh-CN" sz="3600" dirty="0"/>
          </a:p>
          <a:p>
            <a:pPr lvl="1"/>
            <a:r>
              <a:rPr lang="en-US" altLang="zh-CN" sz="3600" dirty="0"/>
              <a:t>• </a:t>
            </a:r>
            <a:r>
              <a:rPr lang="zh-CN" altLang="en-US" sz="3600" dirty="0"/>
              <a:t>算法介绍</a:t>
            </a:r>
            <a:endParaRPr lang="en-US" altLang="zh-CN" sz="3600" dirty="0"/>
          </a:p>
          <a:p>
            <a:pPr lvl="1"/>
            <a:r>
              <a:rPr lang="en-US" altLang="zh-CN" sz="3600" dirty="0"/>
              <a:t>•</a:t>
            </a:r>
            <a:r>
              <a:rPr lang="zh-CN" altLang="en-US" sz="3600" dirty="0"/>
              <a:t> 算法分析</a:t>
            </a:r>
            <a:endParaRPr lang="en-US" altLang="zh-CN" sz="3600" dirty="0"/>
          </a:p>
          <a:p>
            <a:pPr marL="342900" indent="-342900">
              <a:buAutoNum type="arabicPeriod"/>
            </a:pP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654557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64CF05-92A3-B2B5-5A57-D9041E0674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A00C907-1B3A-4C4A-736A-B24089A154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A8518CC-3E37-D249-0FB2-DC7878EF5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A40A49CE-1321-B434-170C-AD98DFB0A25B}"/>
              </a:ext>
            </a:extLst>
          </p:cNvPr>
          <p:cNvSpPr txBox="1"/>
          <p:nvPr/>
        </p:nvSpPr>
        <p:spPr>
          <a:xfrm>
            <a:off x="760977" y="1785842"/>
            <a:ext cx="8530309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9900" b="1" dirty="0"/>
              <a:t>Thanks</a:t>
            </a:r>
            <a:endParaRPr lang="zh-CN" altLang="en-US" sz="19900" b="1" dirty="0"/>
          </a:p>
        </p:txBody>
      </p:sp>
    </p:spTree>
    <p:extLst>
      <p:ext uri="{BB962C8B-B14F-4D97-AF65-F5344CB8AC3E}">
        <p14:creationId xmlns:p14="http://schemas.microsoft.com/office/powerpoint/2010/main" val="2371620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64CF05-92A3-B2B5-5A57-D9041E0674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A00C907-1B3A-4C4A-736A-B24089A154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A8518CC-3E37-D249-0FB2-DC7878EF5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96C45E74-A8DF-C326-1D4F-35064D005F77}"/>
              </a:ext>
            </a:extLst>
          </p:cNvPr>
          <p:cNvSpPr txBox="1"/>
          <p:nvPr/>
        </p:nvSpPr>
        <p:spPr>
          <a:xfrm>
            <a:off x="1245793" y="2771041"/>
            <a:ext cx="75606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/>
              <a:t>Part 01 SKP</a:t>
            </a:r>
            <a:r>
              <a:rPr lang="zh-CN" altLang="en-US" sz="5400" b="1" dirty="0"/>
              <a:t>的近似算法</a:t>
            </a:r>
          </a:p>
        </p:txBody>
      </p:sp>
    </p:spTree>
    <p:extLst>
      <p:ext uri="{BB962C8B-B14F-4D97-AF65-F5344CB8AC3E}">
        <p14:creationId xmlns:p14="http://schemas.microsoft.com/office/powerpoint/2010/main" val="1358236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64CF05-92A3-B2B5-5A57-D9041E0674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A00C907-1B3A-4C4A-736A-B24089A154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A8518CC-3E37-D249-0FB2-DC7878EF5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BBBC150-DE8B-E98F-5085-B872BAD4705F}"/>
              </a:ext>
            </a:extLst>
          </p:cNvPr>
          <p:cNvSpPr txBox="1"/>
          <p:nvPr/>
        </p:nvSpPr>
        <p:spPr>
          <a:xfrm>
            <a:off x="490953" y="411173"/>
            <a:ext cx="2043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问题回顾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0F16637-C996-0AE9-BED2-7444A6742A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31" y="1528143"/>
            <a:ext cx="11384537" cy="449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168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64CF05-92A3-B2B5-5A57-D9041E0674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A00C907-1B3A-4C4A-736A-B24089A154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A8518CC-3E37-D249-0FB2-DC7878EF5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BBBC150-DE8B-E98F-5085-B872BAD4705F}"/>
              </a:ext>
            </a:extLst>
          </p:cNvPr>
          <p:cNvSpPr txBox="1"/>
          <p:nvPr/>
        </p:nvSpPr>
        <p:spPr>
          <a:xfrm>
            <a:off x="490953" y="411173"/>
            <a:ext cx="2043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问题回顾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2A5FF63D-58DA-7392-5B92-8214AD1C9980}"/>
                  </a:ext>
                </a:extLst>
              </p:cNvPr>
              <p:cNvSpPr txBox="1"/>
              <p:nvPr/>
            </p:nvSpPr>
            <p:spPr>
              <a:xfrm>
                <a:off x="222974" y="1531333"/>
                <a:ext cx="979246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dirty="0"/>
                  <a:t>          举个实例：</a:t>
                </a:r>
                <a:endParaRPr lang="en-US" altLang="zh-CN" sz="32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altLang="zh-CN" sz="3200" b="0" i="1" dirty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=29, </m:t>
                      </m:r>
                      <m:sSub>
                        <m:sSub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=3,</m:t>
                      </m:r>
                      <m:sSub>
                        <m:sSub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=6,</m:t>
                      </m:r>
                      <m:sSub>
                        <m:sSub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=8,</m:t>
                      </m:r>
                      <m:sSub>
                        <m:sSub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=7,</m:t>
                      </m:r>
                      <m:sSub>
                        <m:sSub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=12</m:t>
                      </m:r>
                    </m:oMath>
                  </m:oMathPara>
                </a14:m>
                <a:endParaRPr lang="zh-CN" altLang="en-US" sz="3200" dirty="0"/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2A5FF63D-58DA-7392-5B92-8214AD1C99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974" y="1531333"/>
                <a:ext cx="9792468" cy="1569660"/>
              </a:xfrm>
              <a:prstGeom prst="rect">
                <a:avLst/>
              </a:prstGeom>
              <a:blipFill>
                <a:blip r:embed="rId3"/>
                <a:stretch>
                  <a:fillRect t="-65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B9378AFB-DBFF-2C73-1E35-B396C8273AAE}"/>
                  </a:ext>
                </a:extLst>
              </p:cNvPr>
              <p:cNvSpPr txBox="1"/>
              <p:nvPr/>
            </p:nvSpPr>
            <p:spPr>
              <a:xfrm>
                <a:off x="574824" y="3993596"/>
                <a:ext cx="908876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dirty="0"/>
                  <a:t>那么最优解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1,2,3,5</m:t>
                        </m:r>
                      </m:e>
                    </m:d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𝑐𝑜𝑠𝑡</m:t>
                    </m:r>
                    <m:d>
                      <m:d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=29</m:t>
                    </m:r>
                  </m:oMath>
                </a14:m>
                <a:endParaRPr lang="en-US" altLang="zh-CN" sz="3200" dirty="0"/>
              </a:p>
              <a:p>
                <a:endParaRPr lang="en-US" altLang="zh-CN" sz="3200" dirty="0"/>
              </a:p>
              <a:p>
                <a:r>
                  <a:rPr lang="zh-CN" altLang="en-US" sz="3200" dirty="0"/>
                  <a:t>如果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=14</m:t>
                    </m:r>
                  </m:oMath>
                </a14:m>
                <a:r>
                  <a:rPr lang="zh-CN" altLang="en-US" sz="3200" dirty="0"/>
                  <a:t>，那么最优解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2,3</m:t>
                        </m:r>
                      </m:e>
                    </m:d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𝑐𝑜𝑠𝑡</m:t>
                    </m:r>
                    <m:d>
                      <m:d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endParaRPr lang="zh-CN" altLang="en-US" sz="3200" dirty="0"/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B9378AFB-DBFF-2C73-1E35-B396C8273A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824" y="3993596"/>
                <a:ext cx="9088768" cy="1569660"/>
              </a:xfrm>
              <a:prstGeom prst="rect">
                <a:avLst/>
              </a:prstGeom>
              <a:blipFill>
                <a:blip r:embed="rId4"/>
                <a:stretch>
                  <a:fillRect l="-1677" t="-6589" b="-100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8941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64CF05-92A3-B2B5-5A57-D9041E0674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A00C907-1B3A-4C4A-736A-B24089A154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A8518CC-3E37-D249-0FB2-DC7878EF5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BBBC150-DE8B-E98F-5085-B872BAD4705F}"/>
              </a:ext>
            </a:extLst>
          </p:cNvPr>
          <p:cNvSpPr txBox="1"/>
          <p:nvPr/>
        </p:nvSpPr>
        <p:spPr>
          <a:xfrm>
            <a:off x="490953" y="411173"/>
            <a:ext cx="2043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算法介绍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72DC6483-C031-57FF-66C5-60077DFC67AB}"/>
              </a:ext>
            </a:extLst>
          </p:cNvPr>
          <p:cNvGrpSpPr/>
          <p:nvPr/>
        </p:nvGrpSpPr>
        <p:grpSpPr>
          <a:xfrm>
            <a:off x="315835" y="1449074"/>
            <a:ext cx="9265126" cy="3959849"/>
            <a:chOff x="315835" y="1236666"/>
            <a:chExt cx="9265126" cy="3959849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584C5DA-C131-A6D9-8E47-9C56F4F73F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686"/>
            <a:stretch/>
          </p:blipFill>
          <p:spPr>
            <a:xfrm>
              <a:off x="315835" y="1236666"/>
              <a:ext cx="9265126" cy="2580418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09D903B-168B-0CCB-148F-AFEC8C61E9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815"/>
            <a:stretch/>
          </p:blipFill>
          <p:spPr>
            <a:xfrm>
              <a:off x="779387" y="3817083"/>
              <a:ext cx="6896454" cy="1379432"/>
            </a:xfrm>
            <a:prstGeom prst="rect">
              <a:avLst/>
            </a:prstGeom>
          </p:spPr>
        </p:pic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8A71539B-0EB0-0F51-B130-F514088CF2CE}"/>
              </a:ext>
            </a:extLst>
          </p:cNvPr>
          <p:cNvSpPr txBox="1"/>
          <p:nvPr/>
        </p:nvSpPr>
        <p:spPr>
          <a:xfrm>
            <a:off x="315835" y="5580846"/>
            <a:ext cx="97761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0070C0"/>
                </a:solidFill>
              </a:rPr>
              <a:t>显然核心思想就是，按重量从大到小选取物品，若超过容量限制则终止</a:t>
            </a:r>
          </a:p>
        </p:txBody>
      </p:sp>
    </p:spTree>
    <p:extLst>
      <p:ext uri="{BB962C8B-B14F-4D97-AF65-F5344CB8AC3E}">
        <p14:creationId xmlns:p14="http://schemas.microsoft.com/office/powerpoint/2010/main" val="1110370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64CF05-92A3-B2B5-5A57-D9041E0674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A00C907-1B3A-4C4A-736A-B24089A154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A8518CC-3E37-D249-0FB2-DC7878EF5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BBBC150-DE8B-E98F-5085-B872BAD4705F}"/>
              </a:ext>
            </a:extLst>
          </p:cNvPr>
          <p:cNvSpPr txBox="1"/>
          <p:nvPr/>
        </p:nvSpPr>
        <p:spPr>
          <a:xfrm>
            <a:off x="490953" y="411173"/>
            <a:ext cx="2043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算法分析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6C3DACB-84DC-7372-1CE1-A07A8FEDB6EB}"/>
                  </a:ext>
                </a:extLst>
              </p:cNvPr>
              <p:cNvSpPr txBox="1"/>
              <p:nvPr/>
            </p:nvSpPr>
            <p:spPr>
              <a:xfrm>
                <a:off x="675060" y="2306560"/>
                <a:ext cx="8886250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600" dirty="0"/>
                  <a:t>时间复杂度：</a:t>
                </a:r>
                <a14:m>
                  <m:oMath xmlns:m="http://schemas.openxmlformats.org/officeDocument/2006/math">
                    <m:r>
                      <a:rPr lang="en-US" altLang="zh-CN" sz="36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3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3600" b="0" i="1" smtClean="0">
                        <a:latin typeface="Cambria Math" panose="02040503050406030204" pitchFamily="18" charset="0"/>
                      </a:rPr>
                      <m:t>𝑛𝑙𝑜𝑔𝑛</m:t>
                    </m:r>
                    <m:r>
                      <a:rPr lang="en-US" altLang="zh-CN" sz="3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3600" dirty="0"/>
              </a:p>
              <a:p>
                <a:endParaRPr lang="en-US" altLang="zh-CN" sz="3600" dirty="0"/>
              </a:p>
              <a:p>
                <a:r>
                  <a:rPr lang="zh-CN" altLang="en-US" sz="3600" dirty="0"/>
                  <a:t>因为排序需要</a:t>
                </a:r>
                <a14:m>
                  <m:oMath xmlns:m="http://schemas.openxmlformats.org/officeDocument/2006/math">
                    <m:r>
                      <a:rPr lang="en-US" altLang="zh-CN" sz="36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3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3600" b="0" i="1" smtClean="0">
                        <a:latin typeface="Cambria Math" panose="02040503050406030204" pitchFamily="18" charset="0"/>
                      </a:rPr>
                      <m:t>𝑛𝑙𝑜𝑔𝑛</m:t>
                    </m:r>
                    <m:r>
                      <a:rPr lang="en-US" altLang="zh-CN" sz="3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3600" dirty="0"/>
                  <a:t>，后面只是</a:t>
                </a:r>
                <a14:m>
                  <m:oMath xmlns:m="http://schemas.openxmlformats.org/officeDocument/2006/math">
                    <m:r>
                      <a:rPr lang="en-US" altLang="zh-CN" sz="36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36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altLang="zh-CN" sz="3600" dirty="0"/>
              </a:p>
              <a:p>
                <a:r>
                  <a:rPr lang="zh-CN" altLang="en-US" sz="3600" dirty="0"/>
                  <a:t>和</a:t>
                </a:r>
                <a14:m>
                  <m:oMath xmlns:m="http://schemas.openxmlformats.org/officeDocument/2006/math">
                    <m:r>
                      <a:rPr lang="en-US" altLang="zh-CN" sz="36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3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3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3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3600" dirty="0"/>
                  <a:t>的复杂度</a:t>
                </a:r>
                <a:endParaRPr lang="en-US" altLang="zh-CN" sz="3600" dirty="0"/>
              </a:p>
              <a:p>
                <a:endParaRPr lang="en-US" altLang="zh-CN" sz="3600" dirty="0"/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6C3DACB-84DC-7372-1CE1-A07A8FEDB6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060" y="2306560"/>
                <a:ext cx="8886250" cy="2862322"/>
              </a:xfrm>
              <a:prstGeom prst="rect">
                <a:avLst/>
              </a:prstGeom>
              <a:blipFill>
                <a:blip r:embed="rId3"/>
                <a:stretch>
                  <a:fillRect l="-2128" t="-40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2758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64CF05-92A3-B2B5-5A57-D9041E0674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A00C907-1B3A-4C4A-736A-B24089A154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A8518CC-3E37-D249-0FB2-DC7878EF5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BBBC150-DE8B-E98F-5085-B872BAD4705F}"/>
              </a:ext>
            </a:extLst>
          </p:cNvPr>
          <p:cNvSpPr txBox="1"/>
          <p:nvPr/>
        </p:nvSpPr>
        <p:spPr>
          <a:xfrm>
            <a:off x="490953" y="411173"/>
            <a:ext cx="2043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算法分析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909A4134-8C11-9C9A-F84D-C105325937F9}"/>
                  </a:ext>
                </a:extLst>
              </p:cNvPr>
              <p:cNvSpPr txBox="1"/>
              <p:nvPr/>
            </p:nvSpPr>
            <p:spPr>
              <a:xfrm>
                <a:off x="398897" y="1848978"/>
                <a:ext cx="9358793" cy="2522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4000" dirty="0"/>
                  <a:t>这是一个</a:t>
                </a:r>
                <a:r>
                  <a:rPr lang="en-US" altLang="zh-CN" sz="4000" dirty="0">
                    <a:solidFill>
                      <a:srgbClr val="FF0000"/>
                    </a:solidFill>
                  </a:rPr>
                  <a:t>2-approximation algorithm</a:t>
                </a:r>
              </a:p>
              <a:p>
                <a:endParaRPr lang="en-US" altLang="zh-CN" sz="4000" dirty="0">
                  <a:solidFill>
                    <a:srgbClr val="FF0000"/>
                  </a:solidFill>
                </a:endParaRPr>
              </a:p>
              <a:p>
                <a:r>
                  <a:rPr lang="zh-CN" altLang="en-US" sz="3200" dirty="0"/>
                  <a:t>要证明近似比是</a:t>
                </a:r>
                <a:r>
                  <a:rPr lang="en-US" altLang="zh-CN" sz="3200" dirty="0"/>
                  <a:t>2</a:t>
                </a:r>
                <a:r>
                  <a:rPr lang="zh-CN" altLang="en-US" sz="3200" dirty="0"/>
                  <a:t>，可以通过证明</a:t>
                </a:r>
                <a14:m>
                  <m:oMath xmlns:m="http://schemas.openxmlformats.org/officeDocument/2006/math">
                    <m:r>
                      <a:rPr lang="en-US" altLang="zh-CN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𝒄𝒐𝒔𝒕</m:t>
                    </m:r>
                    <m:d>
                      <m:dPr>
                        <m:ctrlPr>
                          <a:rPr lang="en-US" altLang="zh-CN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</m:d>
                    <m:r>
                      <a:rPr lang="en-US" altLang="zh-CN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altLang="zh-CN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altLang="zh-CN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en-US" sz="3200" dirty="0"/>
                  <a:t>或者</a:t>
                </a:r>
                <a:r>
                  <a:rPr lang="en-US" altLang="zh-CN" sz="3200" dirty="0"/>
                  <a:t>T</a:t>
                </a:r>
                <a:r>
                  <a:rPr lang="zh-CN" altLang="en-US" sz="3200" dirty="0"/>
                  <a:t>就是最优解来完成</a:t>
                </a:r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909A4134-8C11-9C9A-F84D-C105325937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897" y="1848978"/>
                <a:ext cx="9358793" cy="2522550"/>
              </a:xfrm>
              <a:prstGeom prst="rect">
                <a:avLst/>
              </a:prstGeom>
              <a:blipFill>
                <a:blip r:embed="rId3"/>
                <a:stretch>
                  <a:fillRect l="-2279" t="-5556" r="-651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0947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64CF05-92A3-B2B5-5A57-D9041E0674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A00C907-1B3A-4C4A-736A-B24089A154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A8518CC-3E37-D249-0FB2-DC7878EF5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BBBC150-DE8B-E98F-5085-B872BAD4705F}"/>
              </a:ext>
            </a:extLst>
          </p:cNvPr>
          <p:cNvSpPr txBox="1"/>
          <p:nvPr/>
        </p:nvSpPr>
        <p:spPr>
          <a:xfrm>
            <a:off x="490953" y="411173"/>
            <a:ext cx="2043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算法分析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5D9CAFD-4A65-E80E-E78E-C30C55F9B002}"/>
                  </a:ext>
                </a:extLst>
              </p:cNvPr>
              <p:cNvSpPr txBox="1"/>
              <p:nvPr/>
            </p:nvSpPr>
            <p:spPr>
              <a:xfrm>
                <a:off x="583007" y="1270341"/>
                <a:ext cx="8769648" cy="53684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/>
                  <a:t>不失一般性，我们可以令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≥…≥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CN" altLang="en-US" sz="2000" dirty="0"/>
                  <a:t>，因为算法会在某个物品与当前</a:t>
                </a:r>
                <a:r>
                  <a:rPr lang="en-US" altLang="zh-CN" sz="2000" dirty="0"/>
                  <a:t>T</a:t>
                </a:r>
                <a:r>
                  <a:rPr lang="zh-CN" altLang="en-US" sz="2000" dirty="0"/>
                  <a:t>的</a:t>
                </a:r>
                <a:r>
                  <a:rPr lang="en-US" altLang="zh-CN" sz="2000" dirty="0"/>
                  <a:t>cost</a:t>
                </a:r>
                <a:r>
                  <a:rPr lang="zh-CN" altLang="en-US" sz="2000" dirty="0"/>
                  <a:t>相加超过</a:t>
                </a:r>
                <a:r>
                  <a:rPr lang="en-US" altLang="zh-CN" sz="2000" dirty="0"/>
                  <a:t>b</a:t>
                </a:r>
                <a:r>
                  <a:rPr lang="zh-CN" altLang="en-US" sz="2000" dirty="0"/>
                  <a:t>时终止，所以我们可以研究这个终止时该物品的重量</a:t>
                </a:r>
                <a:endParaRPr lang="en-US" altLang="zh-CN" sz="2000" dirty="0"/>
              </a:p>
              <a:p>
                <a:endParaRPr lang="en-US" altLang="zh-CN" sz="2000" dirty="0"/>
              </a:p>
              <a:p>
                <a:r>
                  <a:rPr lang="zh-CN" altLang="en-US" sz="2000" dirty="0"/>
                  <a:t>具体的，令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+1</m:t>
                    </m:r>
                    <m:r>
                      <a:rPr lang="zh-CN" altLang="en-US" sz="2000" i="1">
                        <a:latin typeface="Cambria Math" panose="02040503050406030204" pitchFamily="18" charset="0"/>
                      </a:rPr>
                      <m:t>表示</m:t>
                    </m:r>
                  </m:oMath>
                </a14:m>
                <a:r>
                  <a:rPr lang="zh-CN" altLang="en-US" sz="2000" dirty="0"/>
                  <a:t>算法结束时不在集合</a:t>
                </a:r>
                <a:r>
                  <a:rPr lang="en-US" altLang="zh-CN" sz="2000" dirty="0"/>
                  <a:t>T</a:t>
                </a:r>
                <a:r>
                  <a:rPr lang="zh-CN" altLang="en-US" sz="2000" dirty="0"/>
                  <a:t>中的最小的整数，也即结束时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={1,2,…,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zh-CN" altLang="en-US" sz="2000" dirty="0"/>
                  <a:t>。</a:t>
                </a:r>
                <a:endParaRPr lang="en-US" altLang="zh-CN" sz="2000" dirty="0"/>
              </a:p>
              <a:p>
                <a:endParaRPr lang="en-US" altLang="zh-CN" sz="2000" dirty="0"/>
              </a:p>
              <a:p>
                <a:r>
                  <a:rPr lang="zh-CN" altLang="en-US" sz="2000" dirty="0"/>
                  <a:t>因为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sz="2000" dirty="0"/>
                  <a:t>，显然</a:t>
                </a:r>
                <a:r>
                  <a:rPr lang="en-US" altLang="zh-CN" sz="2000" dirty="0"/>
                  <a:t>T</a:t>
                </a:r>
                <a:r>
                  <a:rPr lang="zh-CN" altLang="en-US" sz="2000" dirty="0"/>
                  <a:t>不会为空集，也就是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≥1</m:t>
                    </m:r>
                  </m:oMath>
                </a14:m>
                <a:endParaRPr lang="en-US" altLang="zh-CN" sz="2000" dirty="0"/>
              </a:p>
              <a:p>
                <a:endParaRPr lang="en-US" altLang="zh-CN" sz="2000" dirty="0"/>
              </a:p>
              <a:p>
                <a:r>
                  <a:rPr lang="zh-CN" altLang="en-US" sz="2000" dirty="0"/>
                  <a:t>当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zh-CN" altLang="en-US" sz="2000" dirty="0"/>
                  <a:t>时，即有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zh-CN" altLang="en-US" sz="2000" dirty="0"/>
                  <a:t>，又因为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2000" dirty="0"/>
                  <a:t>，那么显然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i="1" dirty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𝑜𝑠𝑡</m:t>
                    </m:r>
                    <m:d>
                      <m:d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altLang="zh-CN" sz="2000" dirty="0"/>
              </a:p>
              <a:p>
                <a:endParaRPr lang="en-US" altLang="zh-CN" sz="2000" dirty="0"/>
              </a:p>
              <a:p>
                <a:r>
                  <a:rPr lang="zh-CN" altLang="en-US" sz="2000" dirty="0"/>
                  <a:t>当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zh-CN" altLang="en-US" sz="2000" dirty="0"/>
                  <a:t>时，我们有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𝑐𝑜𝑠𝑡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𝑂𝑝𝑡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𝑆𝐾𝑃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000" dirty="0"/>
                  <a:t>，又因为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≥…≥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CN" altLang="en-US" sz="2000" dirty="0"/>
                  <a:t>，我们有</a:t>
                </a:r>
                <a:endParaRPr lang="en-US" altLang="zh-CN" sz="20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zh-CN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altLang="zh-CN" sz="2000" b="1" i="1">
                              <a:solidFill>
                                <a:srgbClr val="FF0000"/>
                              </a:solidFill>
                            </a:rPr>
                          </m:ctrlPr>
                        </m:sSubPr>
                        <m:e>
                          <m:r>
                            <a:rPr lang="en-US" altLang="zh-CN" sz="2000" b="1" i="1">
                              <a:solidFill>
                                <a:srgbClr val="FF0000"/>
                              </a:solidFill>
                            </a:rPr>
                            <m:t>𝒘</m:t>
                          </m:r>
                        </m:e>
                        <m:sub>
                          <m: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en-US" altLang="zh-CN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n-US" altLang="zh-CN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n-US" altLang="zh-CN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altLang="zh-CN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n-US" altLang="zh-CN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den>
                      </m:f>
                      <m:r>
                        <a:rPr lang="en-US" altLang="zh-CN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num>
                        <m:den>
                          <m: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den>
                      </m:f>
                    </m:oMath>
                  </m:oMathPara>
                </a14:m>
                <a:endParaRPr lang="en-US" altLang="zh-CN" sz="2000" b="1" dirty="0">
                  <a:solidFill>
                    <a:srgbClr val="FF0000"/>
                  </a:solidFill>
                </a:endParaRPr>
              </a:p>
              <a:p>
                <a:r>
                  <a:rPr lang="zh-CN" altLang="en-US" sz="2000" dirty="0"/>
                  <a:t>因此，对每一个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zh-CN" altLang="en-US" sz="2000" dirty="0"/>
                  <a:t>，有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𝑐𝑜𝑠𝑡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den>
                    </m:f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en-US" sz="2000" dirty="0"/>
                  <a:t>成立</a:t>
                </a:r>
                <a:endParaRPr lang="en-US" altLang="zh-CN" sz="2000" dirty="0"/>
              </a:p>
              <a:p>
                <a:r>
                  <a:rPr lang="zh-CN" altLang="en-US" sz="2000" dirty="0"/>
                  <a:t>证毕</a:t>
                </a:r>
                <a:endParaRPr lang="en-US" altLang="zh-CN" sz="2000" dirty="0"/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5D9CAFD-4A65-E80E-E78E-C30C55F9B0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007" y="1270341"/>
                <a:ext cx="8769648" cy="5368457"/>
              </a:xfrm>
              <a:prstGeom prst="rect">
                <a:avLst/>
              </a:prstGeom>
              <a:blipFill>
                <a:blip r:embed="rId3"/>
                <a:stretch>
                  <a:fillRect l="-765" t="-795" b="-7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67697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ont">
      <a:majorFont>
        <a:latin typeface="Times New Roman"/>
        <a:ea typeface="楷体"/>
        <a:cs typeface=""/>
      </a:majorFont>
      <a:minorFont>
        <a:latin typeface="Times New Roman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510</Words>
  <Application>Microsoft Office PowerPoint</Application>
  <PresentationFormat>宽屏</PresentationFormat>
  <Paragraphs>67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4" baseType="lpstr">
      <vt:lpstr>Arial</vt:lpstr>
      <vt:lpstr>Cambria Math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鹏 顾</dc:creator>
  <cp:lastModifiedBy>鹏 顾</cp:lastModifiedBy>
  <cp:revision>52</cp:revision>
  <dcterms:created xsi:type="dcterms:W3CDTF">2023-12-07T07:52:36Z</dcterms:created>
  <dcterms:modified xsi:type="dcterms:W3CDTF">2023-12-07T09:51:45Z</dcterms:modified>
</cp:coreProperties>
</file>