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1" r:id="rId10"/>
    <p:sldId id="262" r:id="rId11"/>
    <p:sldId id="269" r:id="rId12"/>
    <p:sldId id="263" r:id="rId13"/>
    <p:sldId id="265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31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2A665C-BC62-C8E0-D8D6-61F982D6D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B7389A6-5CEC-E993-ABA4-D604AA26F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C77DBA9-CA65-C0D2-9E36-44D5B800C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FC9A-CECA-41FA-91DA-BA9018F41DFD}" type="datetimeFigureOut">
              <a:rPr lang="zh-CN" altLang="en-US" smtClean="0"/>
              <a:t>2023/11/26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2E3523D-77EB-B10D-72A7-E25A79A66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BAAC2B8-114D-E6B6-BC70-CE3CDD72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2268-3BF5-4707-A7E3-99E34AEC35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610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46558C-A5D1-05CD-3444-EDAB0B163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07FD0DB-A506-15F1-D6EC-2FF5F63F7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F2A0F4-59D5-838E-E9F9-D9444FF73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FC9A-CECA-41FA-91DA-BA9018F41DFD}" type="datetimeFigureOut">
              <a:rPr lang="zh-CN" altLang="en-US" smtClean="0"/>
              <a:t>2023/11/26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3E8721-25BC-7CA1-2920-1224D7FC1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77CDC6-AAF1-34F9-24B2-E55027C42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2268-3BF5-4707-A7E3-99E34AEC35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637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6DCEF86-C166-59E4-CDFC-3A1E55AD11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9932F9A-2084-A375-E3E2-386169397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ECACC2-9C6D-A4F3-EB53-23E0E0166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FC9A-CECA-41FA-91DA-BA9018F41DFD}" type="datetimeFigureOut">
              <a:rPr lang="zh-CN" altLang="en-US" smtClean="0"/>
              <a:t>2023/11/26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B69511-F8DB-6D3F-798D-21547B42C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1D969C-E212-25C0-1518-8456EB0DB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2268-3BF5-4707-A7E3-99E34AEC35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022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75CA6C-A362-2CDC-B0A0-4B1F00B38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F157F9-8B9F-DC8A-39B6-F54F3D123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9308F9E-8B67-2E30-B6E8-4414F1EB5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FC9A-CECA-41FA-91DA-BA9018F41DFD}" type="datetimeFigureOut">
              <a:rPr lang="zh-CN" altLang="en-US" smtClean="0"/>
              <a:t>2023/11/26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779141-1BF0-CD87-B9CD-803146FB2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3FB710-5ADC-A80D-DF6B-1A0D192B7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2268-3BF5-4707-A7E3-99E34AEC35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652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F132D4-10D7-782C-885D-01ACDC8F2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5591B83-CA84-F832-8BF3-A0E70F94C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5E94D16-F3C3-7C69-B074-998580F5C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FC9A-CECA-41FA-91DA-BA9018F41DFD}" type="datetimeFigureOut">
              <a:rPr lang="zh-CN" altLang="en-US" smtClean="0"/>
              <a:t>2023/11/26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E17310-732B-B57F-6E08-FED485E51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02C918-D047-85F8-3757-DB0F00AEC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2268-3BF5-4707-A7E3-99E34AEC35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843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F03366-D40F-EA5C-FA78-A6235C045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45FD4E-ABC3-280F-F411-FA747317AC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44176C7-6ECC-D39A-1B6D-01BE07BFA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0DE17AB-4B94-33E9-B7CE-523DF6FD6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FC9A-CECA-41FA-91DA-BA9018F41DFD}" type="datetimeFigureOut">
              <a:rPr lang="zh-CN" altLang="en-US" smtClean="0"/>
              <a:t>2023/11/26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1E0605F-AEEE-78DC-3F44-CA3FD2F1F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0A20C90-0192-635F-EF31-4914FD55D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2268-3BF5-4707-A7E3-99E34AEC35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30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6E1CFE-515B-DB36-06D6-F96F664DB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B337D33-3997-0442-417D-702C928B3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C197983-7780-475A-67FB-01AFA8155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77EAAE7-6EFC-D50F-F2AC-7EDFE341D4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A51CAE7-AB64-CDE3-ED81-24B828F2C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C65A7E2-F3F3-70B2-7546-4527C8B77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FC9A-CECA-41FA-91DA-BA9018F41DFD}" type="datetimeFigureOut">
              <a:rPr lang="zh-CN" altLang="en-US" smtClean="0"/>
              <a:t>2023/11/26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BF8FA96-C9E4-CA34-4CEB-ECDBB9682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C49399D-7B56-E35F-5D1D-0002C4CE7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2268-3BF5-4707-A7E3-99E34AEC35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683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F9297C-2827-FD56-9550-27436C893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19766D0-9195-48F9-75A6-E818219DC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FC9A-CECA-41FA-91DA-BA9018F41DFD}" type="datetimeFigureOut">
              <a:rPr lang="zh-CN" altLang="en-US" smtClean="0"/>
              <a:t>2023/11/26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9FCD6D2-1EB7-0F03-7225-1F873C896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9932B19-DA83-E670-D9BF-89F6A2572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2268-3BF5-4707-A7E3-99E34AEC35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167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42BE031-A251-FC2C-33A3-D28F70CD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FC9A-CECA-41FA-91DA-BA9018F41DFD}" type="datetimeFigureOut">
              <a:rPr lang="zh-CN" altLang="en-US" smtClean="0"/>
              <a:t>2023/11/26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53460AA-185D-D304-B8EF-CD9BDF862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446726D-F21C-613A-2955-F56AC6E7F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2268-3BF5-4707-A7E3-99E34AEC35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641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6F80C1-F9E0-EF26-6011-60AC35402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DAC7DD-F938-5E4A-E5B8-1158ECC4D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9FCDF12-795E-6674-F297-B68B31BEF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8E68B0-9D07-F576-C12E-69C59BD6D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FC9A-CECA-41FA-91DA-BA9018F41DFD}" type="datetimeFigureOut">
              <a:rPr lang="zh-CN" altLang="en-US" smtClean="0"/>
              <a:t>2023/11/26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C682394-F2EA-D2CF-F8D4-032A8791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7D566F-9686-19AE-2C90-3FDC88367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2268-3BF5-4707-A7E3-99E34AEC35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E49960-E6A4-2475-F197-4AF06D810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259B9D3-A145-2E3A-0BAB-996EE10BB0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72C0C97-8182-F52B-3D13-B447A9F63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835DCCC-99F7-2F44-8982-3F7980ADC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FC9A-CECA-41FA-91DA-BA9018F41DFD}" type="datetimeFigureOut">
              <a:rPr lang="zh-CN" altLang="en-US" smtClean="0"/>
              <a:t>2023/11/26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9D67F08-CA71-F680-2045-C5270DB35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A3AAA78-D928-8B6D-E959-477902F79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2268-3BF5-4707-A7E3-99E34AEC35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444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B216C40-505A-E515-8D2C-90904BB18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1A3B542-0305-CECA-CDAD-BC1BB2CC6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8AC3E88-96FF-3244-D779-E79A4531A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2FC9A-CECA-41FA-91DA-BA9018F41DFD}" type="datetimeFigureOut">
              <a:rPr lang="zh-CN" altLang="en-US" smtClean="0"/>
              <a:t>2023/11/26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F1B1669-E103-119D-3C6A-85ED2F48F3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188424-B455-FC1B-8D39-57174CD4A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A2268-3BF5-4707-A7E3-99E34AEC35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15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11823-EFD2-D84E-6C29-62638BE87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3A7846E-C354-79CE-A16A-E64B6F1FB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A8518CC-3E37-D249-0FB2-DC7878EF5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DF3CB8DA-4763-E9A5-83EE-7AC47B535912}"/>
              </a:ext>
            </a:extLst>
          </p:cNvPr>
          <p:cNvSpPr txBox="1"/>
          <p:nvPr/>
        </p:nvSpPr>
        <p:spPr>
          <a:xfrm>
            <a:off x="388671" y="1585188"/>
            <a:ext cx="921559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 b="1" dirty="0"/>
              <a:t>松弛修正算法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C7A4D63-4B55-5190-8D5A-74E68EA1ED56}"/>
              </a:ext>
            </a:extLst>
          </p:cNvPr>
          <p:cNvSpPr txBox="1"/>
          <p:nvPr/>
        </p:nvSpPr>
        <p:spPr>
          <a:xfrm>
            <a:off x="875532" y="4419787"/>
            <a:ext cx="4025815" cy="1481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/>
              <a:t>顾鹏 匡亚明学院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en-US" altLang="zh-CN" sz="3200" dirty="0"/>
              <a:t>221240087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96626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11823-EFD2-D84E-6C29-62638BE87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3A7846E-C354-79CE-A16A-E64B6F1FB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A8518CC-3E37-D249-0FB2-DC7878EF5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9C57C241-6698-0FC8-81D9-C0AB93157381}"/>
              </a:ext>
            </a:extLst>
          </p:cNvPr>
          <p:cNvSpPr txBox="1"/>
          <p:nvPr/>
        </p:nvSpPr>
        <p:spPr>
          <a:xfrm>
            <a:off x="533911" y="405036"/>
            <a:ext cx="2626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/>
              <a:t>算法策略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B05B7B5-45A7-07B9-6FE9-1C0B3397E9D6}"/>
              </a:ext>
            </a:extLst>
          </p:cNvPr>
          <p:cNvSpPr txBox="1"/>
          <p:nvPr/>
        </p:nvSpPr>
        <p:spPr>
          <a:xfrm>
            <a:off x="840757" y="1859485"/>
            <a:ext cx="7579087" cy="328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Step 1</a:t>
            </a:r>
            <a:r>
              <a:rPr lang="zh-CN" altLang="en-US" sz="3200" b="1" dirty="0"/>
              <a:t>：松弛</a:t>
            </a:r>
            <a:endParaRPr lang="en-US" altLang="zh-CN" sz="3200" b="1" dirty="0"/>
          </a:p>
          <a:p>
            <a:pPr>
              <a:lnSpc>
                <a:spcPct val="150000"/>
              </a:lnSpc>
            </a:pPr>
            <a:r>
              <a:rPr lang="zh-CN" altLang="en-US" sz="2400" dirty="0"/>
              <a:t>在背包问题中，可以将 </a:t>
            </a:r>
            <a:r>
              <a:rPr lang="en-US" altLang="zh-CN" sz="2400" dirty="0"/>
              <a:t>"</a:t>
            </a:r>
            <a:r>
              <a:rPr lang="zh-CN" altLang="en-US" sz="2400" dirty="0"/>
              <a:t>松弛</a:t>
            </a:r>
            <a:r>
              <a:rPr lang="en-US" altLang="zh-CN" sz="2400" dirty="0"/>
              <a:t>" </a:t>
            </a:r>
            <a:r>
              <a:rPr lang="zh-CN" altLang="en-US" sz="2400" dirty="0"/>
              <a:t>视为对物品的选择进行松弛，即</a:t>
            </a:r>
            <a:r>
              <a:rPr lang="zh-CN" altLang="en-US" sz="2400" b="1" dirty="0"/>
              <a:t>允许物品的一部分被放入背包</a:t>
            </a:r>
            <a:r>
              <a:rPr lang="zh-CN" altLang="en-US" sz="2400" dirty="0"/>
              <a:t>，而不是强制只能选择整个物品或不选择。</a:t>
            </a:r>
          </a:p>
          <a:p>
            <a:pPr>
              <a:lnSpc>
                <a:spcPct val="150000"/>
              </a:lnSpc>
            </a:pPr>
            <a:r>
              <a:rPr lang="zh-CN" altLang="en-US" sz="2400" dirty="0"/>
              <a:t>这可以通过引入分数背包问题来实现，其中部分物品可以被选择，而不仅仅是整数数量的物品</a:t>
            </a:r>
          </a:p>
        </p:txBody>
      </p:sp>
    </p:spTree>
    <p:extLst>
      <p:ext uri="{BB962C8B-B14F-4D97-AF65-F5344CB8AC3E}">
        <p14:creationId xmlns:p14="http://schemas.microsoft.com/office/powerpoint/2010/main" val="4233093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11823-EFD2-D84E-6C29-62638BE87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3A7846E-C354-79CE-A16A-E64B6F1FB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A8518CC-3E37-D249-0FB2-DC7878EF5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9C57C241-6698-0FC8-81D9-C0AB93157381}"/>
              </a:ext>
            </a:extLst>
          </p:cNvPr>
          <p:cNvSpPr txBox="1"/>
          <p:nvPr/>
        </p:nvSpPr>
        <p:spPr>
          <a:xfrm>
            <a:off x="533911" y="405036"/>
            <a:ext cx="2626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/>
              <a:t>算法策略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B05B7B5-45A7-07B9-6FE9-1C0B3397E9D6}"/>
              </a:ext>
            </a:extLst>
          </p:cNvPr>
          <p:cNvSpPr txBox="1"/>
          <p:nvPr/>
        </p:nvSpPr>
        <p:spPr>
          <a:xfrm>
            <a:off x="840757" y="1859485"/>
            <a:ext cx="7579087" cy="328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Step 2</a:t>
            </a:r>
            <a:r>
              <a:rPr lang="zh-CN" altLang="en-US" sz="3200" b="1" dirty="0"/>
              <a:t>：修正</a:t>
            </a:r>
            <a:endParaRPr lang="en-US" altLang="zh-CN" sz="3200" b="1" dirty="0"/>
          </a:p>
          <a:p>
            <a:pPr>
              <a:lnSpc>
                <a:spcPct val="150000"/>
              </a:lnSpc>
            </a:pPr>
            <a:r>
              <a:rPr lang="zh-CN" altLang="en-US" sz="2400" dirty="0"/>
              <a:t>通过协作和信息交流，动态地调整物品的选择，逐步修正选择的物品，以确保在满足背包容量限制的前提下最大化总价值。</a:t>
            </a:r>
          </a:p>
          <a:p>
            <a:pPr>
              <a:lnSpc>
                <a:spcPct val="150000"/>
              </a:lnSpc>
            </a:pPr>
            <a:r>
              <a:rPr lang="zh-CN" altLang="en-US" sz="2400" dirty="0"/>
              <a:t>在每次修正中，可以考虑调整物品的选择，增加或减少物品的一部分，以优化背包的价值。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019109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11823-EFD2-D84E-6C29-62638BE87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3A7846E-C354-79CE-A16A-E64B6F1FB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A8518CC-3E37-D249-0FB2-DC7878EF5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F7A976FA-A2C4-EF57-145C-F908B2B93CCF}"/>
              </a:ext>
            </a:extLst>
          </p:cNvPr>
          <p:cNvSpPr txBox="1"/>
          <p:nvPr/>
        </p:nvSpPr>
        <p:spPr>
          <a:xfrm>
            <a:off x="503227" y="429994"/>
            <a:ext cx="2755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/>
              <a:t>具体步骤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D0C84DD-E3EA-879E-AC4F-9E6BD5767C46}"/>
              </a:ext>
            </a:extLst>
          </p:cNvPr>
          <p:cNvSpPr txBox="1"/>
          <p:nvPr/>
        </p:nvSpPr>
        <p:spPr>
          <a:xfrm>
            <a:off x="276160" y="1474942"/>
            <a:ext cx="9634954" cy="5008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/>
              <a:t>1. </a:t>
            </a:r>
            <a:r>
              <a:rPr lang="zh-CN" altLang="en-US" sz="2400" b="1" dirty="0"/>
              <a:t>初始化：</a:t>
            </a:r>
          </a:p>
          <a:p>
            <a:pPr>
              <a:lnSpc>
                <a:spcPct val="150000"/>
              </a:lnSpc>
            </a:pPr>
            <a:r>
              <a:rPr lang="zh-CN" altLang="en-US" sz="2400" dirty="0"/>
              <a:t>将 </a:t>
            </a:r>
            <a:r>
              <a:rPr lang="en-US" altLang="zh-CN" sz="2400" dirty="0"/>
              <a:t>0/1 </a:t>
            </a:r>
            <a:r>
              <a:rPr lang="zh-CN" altLang="en-US" sz="2400" dirty="0"/>
              <a:t>背包问题转化为相应的松弛问题，即允许选择部分物品的一部分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2. </a:t>
            </a:r>
            <a:r>
              <a:rPr lang="zh-CN" altLang="en-US" sz="2400" b="1" dirty="0"/>
              <a:t>迭代过程：</a:t>
            </a:r>
          </a:p>
          <a:p>
            <a:pPr>
              <a:lnSpc>
                <a:spcPct val="150000"/>
              </a:lnSpc>
            </a:pPr>
            <a:r>
              <a:rPr lang="zh-CN" altLang="en-US" sz="2400" dirty="0"/>
              <a:t>在每次迭代中，选择一个物品并考虑是否放入部分物品到当前解中。通过考虑价值和重量的权衡，动态地调整物品的选择，逐步优化总价值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3. </a:t>
            </a:r>
            <a:r>
              <a:rPr lang="zh-CN" altLang="en-US" sz="2400" b="1" dirty="0"/>
              <a:t>终止条件：</a:t>
            </a:r>
          </a:p>
          <a:p>
            <a:pPr>
              <a:lnSpc>
                <a:spcPct val="150000"/>
              </a:lnSpc>
            </a:pPr>
            <a:r>
              <a:rPr lang="zh-CN" altLang="en-US" sz="2400" dirty="0"/>
              <a:t>当算法收敛到满足背包容量限制的解时，停止迭代</a:t>
            </a:r>
          </a:p>
        </p:txBody>
      </p:sp>
    </p:spTree>
    <p:extLst>
      <p:ext uri="{BB962C8B-B14F-4D97-AF65-F5344CB8AC3E}">
        <p14:creationId xmlns:p14="http://schemas.microsoft.com/office/powerpoint/2010/main" val="1939080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11823-EFD2-D84E-6C29-62638BE87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3A7846E-C354-79CE-A16A-E64B6F1FB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A8518CC-3E37-D249-0FB2-DC7878EF5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12A4A124-548A-18E1-AB70-58567575CC7C}"/>
              </a:ext>
            </a:extLst>
          </p:cNvPr>
          <p:cNvSpPr txBox="1"/>
          <p:nvPr/>
        </p:nvSpPr>
        <p:spPr>
          <a:xfrm>
            <a:off x="951221" y="1798116"/>
            <a:ext cx="838915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600" b="1" dirty="0"/>
              <a:t>Thanks</a:t>
            </a:r>
            <a:endParaRPr lang="zh-CN" altLang="en-US" sz="16600" b="1" dirty="0"/>
          </a:p>
        </p:txBody>
      </p:sp>
    </p:spTree>
    <p:extLst>
      <p:ext uri="{BB962C8B-B14F-4D97-AF65-F5344CB8AC3E}">
        <p14:creationId xmlns:p14="http://schemas.microsoft.com/office/powerpoint/2010/main" val="2278609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11823-EFD2-D84E-6C29-62638BE87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3A7846E-C354-79CE-A16A-E64B6F1FB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A8518CC-3E37-D249-0FB2-DC7878EF5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F129EBDB-DABC-BBD0-77D5-6856CACBB3A1}"/>
              </a:ext>
            </a:extLst>
          </p:cNvPr>
          <p:cNvSpPr txBox="1"/>
          <p:nvPr/>
        </p:nvSpPr>
        <p:spPr>
          <a:xfrm>
            <a:off x="822347" y="693469"/>
            <a:ext cx="8407570" cy="4207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6000" b="1" dirty="0"/>
              <a:t>目录：</a:t>
            </a:r>
            <a:endParaRPr lang="en-US" altLang="zh-CN" sz="6000" b="1" dirty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altLang="zh-CN" sz="4000" dirty="0"/>
              <a:t> TSP</a:t>
            </a:r>
            <a:r>
              <a:rPr lang="zh-CN" altLang="en-US" sz="4000" dirty="0"/>
              <a:t>的松弛修正算法</a:t>
            </a:r>
            <a:endParaRPr lang="en-US" altLang="zh-CN" sz="4000" dirty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altLang="zh-CN" sz="4000" dirty="0"/>
              <a:t> KP</a:t>
            </a:r>
            <a:r>
              <a:rPr lang="zh-CN" altLang="en-US" sz="4000" dirty="0"/>
              <a:t>的松弛修正算法</a:t>
            </a:r>
          </a:p>
        </p:txBody>
      </p:sp>
    </p:spTree>
    <p:extLst>
      <p:ext uri="{BB962C8B-B14F-4D97-AF65-F5344CB8AC3E}">
        <p14:creationId xmlns:p14="http://schemas.microsoft.com/office/powerpoint/2010/main" val="2507634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11823-EFD2-D84E-6C29-62638BE87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3A7846E-C354-79CE-A16A-E64B6F1FB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A8518CC-3E37-D249-0FB2-DC7878EF5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9B8762CA-691B-EBFD-6E59-A6A8DD9B6E4F}"/>
              </a:ext>
            </a:extLst>
          </p:cNvPr>
          <p:cNvSpPr txBox="1"/>
          <p:nvPr/>
        </p:nvSpPr>
        <p:spPr>
          <a:xfrm>
            <a:off x="1153739" y="2840463"/>
            <a:ext cx="7830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/>
              <a:t>Part 01 TSP</a:t>
            </a:r>
            <a:r>
              <a:rPr lang="zh-CN" altLang="en-US" sz="4800" b="1" dirty="0"/>
              <a:t>的松弛修正算法</a:t>
            </a:r>
          </a:p>
        </p:txBody>
      </p:sp>
    </p:spTree>
    <p:extLst>
      <p:ext uri="{BB962C8B-B14F-4D97-AF65-F5344CB8AC3E}">
        <p14:creationId xmlns:p14="http://schemas.microsoft.com/office/powerpoint/2010/main" val="2273960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11823-EFD2-D84E-6C29-62638BE87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3A7846E-C354-79CE-A16A-E64B6F1FB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A8518CC-3E37-D249-0FB2-DC7878EF5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128A31EE-924F-F794-0518-83DC13D95138}"/>
              </a:ext>
            </a:extLst>
          </p:cNvPr>
          <p:cNvSpPr txBox="1"/>
          <p:nvPr/>
        </p:nvSpPr>
        <p:spPr>
          <a:xfrm>
            <a:off x="478679" y="476032"/>
            <a:ext cx="1650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/>
              <a:t>概 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72F98E78-CE90-12D8-6A63-5AADC691F1FE}"/>
                  </a:ext>
                </a:extLst>
              </p:cNvPr>
              <p:cNvSpPr txBox="1"/>
              <p:nvPr/>
            </p:nvSpPr>
            <p:spPr>
              <a:xfrm>
                <a:off x="257750" y="1413972"/>
                <a:ext cx="10457300" cy="5024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400" b="1" dirty="0"/>
                  <a:t>1. </a:t>
                </a:r>
                <a:r>
                  <a:rPr lang="en-US" altLang="zh-CN" sz="2400" dirty="0"/>
                  <a:t>An </a:t>
                </a:r>
                <a14:m>
                  <m:oMath xmlns:m="http://schemas.openxmlformats.org/officeDocument/2006/math">
                    <m:r>
                      <a:rPr lang="en-US" altLang="zh-CN" sz="2400" b="1" i="1" smtClean="0"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altLang="zh-CN" sz="2400" b="1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altLang="zh-CN" sz="2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400" b="1" dirty="0"/>
                  <a:t> </a:t>
                </a:r>
                <a:r>
                  <a:rPr lang="en-US" altLang="zh-CN" sz="2400" dirty="0"/>
                  <a:t>heuristic algorithm is described for solving d-city TSP .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400" b="1" dirty="0"/>
                  <a:t>2. </a:t>
                </a:r>
                <a:r>
                  <a:rPr lang="en-US" altLang="zh-CN" sz="2400" dirty="0"/>
                  <a:t>The algorithm involves the computation of a </a:t>
                </a:r>
                <a:r>
                  <a:rPr lang="en-US" altLang="zh-CN" sz="2400" b="1" dirty="0">
                    <a:solidFill>
                      <a:srgbClr val="FF0000"/>
                    </a:solidFill>
                  </a:rPr>
                  <a:t>shortest spanning tree </a:t>
                </a:r>
                <a:r>
                  <a:rPr lang="en-US" altLang="zh-CN" sz="2400" dirty="0"/>
                  <a:t>of the graph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400" dirty="0"/>
                  <a:t>G defining the TSP and the finding of a </a:t>
                </a:r>
                <a:r>
                  <a:rPr lang="en-US" altLang="zh-CN" sz="2400" b="1" dirty="0">
                    <a:solidFill>
                      <a:srgbClr val="FF0000"/>
                    </a:solidFill>
                  </a:rPr>
                  <a:t>minimum cost perfect matching</a:t>
                </a:r>
                <a:r>
                  <a:rPr lang="en-US" altLang="zh-CN" sz="2400" b="1" dirty="0"/>
                  <a:t> </a:t>
                </a:r>
                <a:r>
                  <a:rPr lang="en-US" altLang="zh-CN" sz="2400" dirty="0"/>
                  <a:t>of a certain induced subgraph of G.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400" b="1" dirty="0"/>
                  <a:t>3. </a:t>
                </a:r>
                <a:r>
                  <a:rPr lang="en-US" altLang="zh-CN" sz="2400" dirty="0"/>
                  <a:t>A worst-case analysis of this heuristic shows that the ratio of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400" dirty="0"/>
                  <a:t>the answer obtained to the optimum TSP solution is strictly less than </a:t>
                </a:r>
                <a:r>
                  <a:rPr lang="en-US" altLang="zh-CN" sz="2400" b="1" dirty="0"/>
                  <a:t>3/2</a:t>
                </a:r>
                <a:r>
                  <a:rPr lang="en-US" altLang="zh-CN" sz="2400" dirty="0"/>
                  <a:t>.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400" b="1" dirty="0"/>
                  <a:t>4. </a:t>
                </a:r>
                <a:r>
                  <a:rPr lang="en-US" altLang="zh-CN" sz="2400" dirty="0"/>
                  <a:t>This represents a 50% reduction over the value </a:t>
                </a:r>
                <a:r>
                  <a:rPr lang="en-US" altLang="zh-CN" sz="2400" b="1" dirty="0"/>
                  <a:t>2 </a:t>
                </a:r>
                <a:r>
                  <a:rPr lang="en-US" altLang="zh-CN" sz="2400" dirty="0"/>
                  <a:t>which was the previously best known such ratio for the performance of other polynomial growth algorithms for the TSP.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72F98E78-CE90-12D8-6A63-5AADC691F1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50" y="1413972"/>
                <a:ext cx="10457300" cy="5024452"/>
              </a:xfrm>
              <a:prstGeom prst="rect">
                <a:avLst/>
              </a:prstGeom>
              <a:blipFill>
                <a:blip r:embed="rId3"/>
                <a:stretch>
                  <a:fillRect l="-874" r="-408" b="-194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942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11823-EFD2-D84E-6C29-62638BE87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3A7846E-C354-79CE-A16A-E64B6F1FB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A8518CC-3E37-D249-0FB2-DC7878EF5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062F4688-8E2D-8D5C-C1DA-71BB1ADF5D17}"/>
              </a:ext>
            </a:extLst>
          </p:cNvPr>
          <p:cNvSpPr txBox="1"/>
          <p:nvPr/>
        </p:nvSpPr>
        <p:spPr>
          <a:xfrm>
            <a:off x="388671" y="383957"/>
            <a:ext cx="2270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/>
              <a:t>算法步骤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494C16E-B270-4EC5-5CA4-5A854CAEB475}"/>
              </a:ext>
            </a:extLst>
          </p:cNvPr>
          <p:cNvSpPr txBox="1"/>
          <p:nvPr/>
        </p:nvSpPr>
        <p:spPr>
          <a:xfrm>
            <a:off x="388671" y="14851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考虑</a:t>
            </a:r>
            <a:r>
              <a:rPr lang="en-US" altLang="zh-CN" sz="2400" dirty="0"/>
              <a:t>n</a:t>
            </a:r>
            <a:r>
              <a:rPr lang="zh-CN" altLang="en-US" sz="2400" dirty="0"/>
              <a:t>个城市定义的</a:t>
            </a:r>
            <a:r>
              <a:rPr lang="en-US" altLang="zh-CN" sz="2400" dirty="0"/>
              <a:t>TSP</a:t>
            </a:r>
            <a:r>
              <a:rPr lang="zh-CN" altLang="en-US" sz="2400" dirty="0"/>
              <a:t>问题，对于完全图</a:t>
            </a:r>
            <a:r>
              <a:rPr lang="en-US" altLang="zh-CN" sz="2400" dirty="0"/>
              <a:t>G=(X, A)</a:t>
            </a:r>
            <a:r>
              <a:rPr lang="zh-CN" altLang="en-US" sz="2400" dirty="0"/>
              <a:t>，</a:t>
            </a:r>
            <a:r>
              <a:rPr lang="en-US" altLang="zh-CN" sz="2400" dirty="0"/>
              <a:t>X</a:t>
            </a:r>
            <a:r>
              <a:rPr lang="zh-CN" altLang="en-US" sz="2400" dirty="0"/>
              <a:t>是所有顶点的集合，</a:t>
            </a:r>
            <a:r>
              <a:rPr lang="en-US" altLang="zh-CN" sz="2400" dirty="0"/>
              <a:t>A</a:t>
            </a:r>
            <a:r>
              <a:rPr lang="zh-CN" altLang="en-US" sz="2400" dirty="0"/>
              <a:t>是所有边的集合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3A1BB67F-0E63-BD50-EA1E-23F40ED07475}"/>
                  </a:ext>
                </a:extLst>
              </p:cNvPr>
              <p:cNvSpPr txBox="1"/>
              <p:nvPr/>
            </p:nvSpPr>
            <p:spPr>
              <a:xfrm>
                <a:off x="441858" y="2579939"/>
                <a:ext cx="9144000" cy="3053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en-US" altLang="zh-CN" sz="2800" b="1" dirty="0"/>
                  <a:t>Step 1</a:t>
                </a:r>
                <a:r>
                  <a:rPr lang="zh-CN" altLang="en-US" sz="2800" b="1" dirty="0"/>
                  <a:t> ：松弛</a:t>
                </a:r>
                <a:endParaRPr lang="en-US" altLang="zh-CN" sz="2800" b="1" dirty="0"/>
              </a:p>
              <a:p>
                <a:pPr>
                  <a:lnSpc>
                    <a:spcPct val="200000"/>
                  </a:lnSpc>
                </a:pPr>
                <a:r>
                  <a:rPr lang="zh-CN" altLang="en-US" sz="2400" dirty="0"/>
                  <a:t>不考虑哈密尔顿回路的限制条件，仅考虑能够到达所有顶点的条件，即计算出图</a:t>
                </a:r>
                <a:r>
                  <a:rPr lang="en-US" altLang="zh-CN" sz="2400" dirty="0"/>
                  <a:t>G</a:t>
                </a:r>
                <a:r>
                  <a:rPr lang="zh-CN" altLang="en-US" sz="2400" dirty="0"/>
                  <a:t>的最小生成树</a:t>
                </a:r>
                <a:r>
                  <a:rPr lang="en-US" altLang="zh-CN" sz="2400" dirty="0"/>
                  <a:t>(MST)</a:t>
                </a:r>
              </a:p>
              <a:p>
                <a:pPr>
                  <a:lnSpc>
                    <a:spcPct val="200000"/>
                  </a:lnSpc>
                </a:pPr>
                <a:r>
                  <a:rPr lang="zh-CN" altLang="en-US" sz="2400" dirty="0"/>
                  <a:t>我们将</a:t>
                </a:r>
                <a:r>
                  <a:rPr lang="en-US" altLang="zh-CN" sz="2400" dirty="0"/>
                  <a:t>G</a:t>
                </a:r>
                <a:r>
                  <a:rPr lang="zh-CN" altLang="en-US" sz="2400" dirty="0"/>
                  <a:t>的</a:t>
                </a:r>
                <a:r>
                  <a:rPr lang="en-US" altLang="zh-CN" sz="2400" dirty="0"/>
                  <a:t>MST</a:t>
                </a:r>
                <a:r>
                  <a:rPr lang="zh-CN" altLang="en-US" sz="2400" dirty="0"/>
                  <a:t>记为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sSup>
                          <m:sSup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p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400" dirty="0"/>
                  <a:t>，令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400" dirty="0"/>
                  <a:t>表示最小生成树的代价</a:t>
                </a:r>
                <a:endParaRPr lang="en-US" altLang="zh-CN" sz="2400" dirty="0"/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3A1BB67F-0E63-BD50-EA1E-23F40ED07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858" y="2579939"/>
                <a:ext cx="9144000" cy="3053849"/>
              </a:xfrm>
              <a:prstGeom prst="rect">
                <a:avLst/>
              </a:prstGeom>
              <a:blipFill>
                <a:blip r:embed="rId3"/>
                <a:stretch>
                  <a:fillRect l="-1333" r="-3067" b="-37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1169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11823-EFD2-D84E-6C29-62638BE87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3A7846E-C354-79CE-A16A-E64B6F1FB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A8518CC-3E37-D249-0FB2-DC7878EF5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062F4688-8E2D-8D5C-C1DA-71BB1ADF5D17}"/>
              </a:ext>
            </a:extLst>
          </p:cNvPr>
          <p:cNvSpPr txBox="1"/>
          <p:nvPr/>
        </p:nvSpPr>
        <p:spPr>
          <a:xfrm>
            <a:off x="388671" y="383957"/>
            <a:ext cx="2270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/>
              <a:t>算法步骤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494C16E-B270-4EC5-5CA4-5A854CAEB475}"/>
              </a:ext>
            </a:extLst>
          </p:cNvPr>
          <p:cNvSpPr txBox="1"/>
          <p:nvPr/>
        </p:nvSpPr>
        <p:spPr>
          <a:xfrm>
            <a:off x="388671" y="14851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考虑</a:t>
            </a:r>
            <a:r>
              <a:rPr lang="en-US" altLang="zh-CN" sz="2400" dirty="0"/>
              <a:t>n</a:t>
            </a:r>
            <a:r>
              <a:rPr lang="zh-CN" altLang="en-US" sz="2400" dirty="0"/>
              <a:t>个城市定义的</a:t>
            </a:r>
            <a:r>
              <a:rPr lang="en-US" altLang="zh-CN" sz="2400" dirty="0"/>
              <a:t>TSP</a:t>
            </a:r>
            <a:r>
              <a:rPr lang="zh-CN" altLang="en-US" sz="2400" dirty="0"/>
              <a:t>问题，对于完全图</a:t>
            </a:r>
            <a:r>
              <a:rPr lang="en-US" altLang="zh-CN" sz="2400" dirty="0"/>
              <a:t>G=(X, A)</a:t>
            </a:r>
            <a:r>
              <a:rPr lang="zh-CN" altLang="en-US" sz="2400" dirty="0"/>
              <a:t>，</a:t>
            </a:r>
            <a:r>
              <a:rPr lang="en-US" altLang="zh-CN" sz="2400" dirty="0"/>
              <a:t>X</a:t>
            </a:r>
            <a:r>
              <a:rPr lang="zh-CN" altLang="en-US" sz="2400" dirty="0"/>
              <a:t>是所有顶点的集合，</a:t>
            </a:r>
            <a:r>
              <a:rPr lang="en-US" altLang="zh-CN" sz="2400" dirty="0"/>
              <a:t>A</a:t>
            </a:r>
            <a:r>
              <a:rPr lang="zh-CN" altLang="en-US" sz="2400" dirty="0"/>
              <a:t>是所有边的集合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3A1BB67F-0E63-BD50-EA1E-23F40ED07475}"/>
                  </a:ext>
                </a:extLst>
              </p:cNvPr>
              <p:cNvSpPr txBox="1"/>
              <p:nvPr/>
            </p:nvSpPr>
            <p:spPr>
              <a:xfrm>
                <a:off x="388671" y="2371284"/>
                <a:ext cx="9542899" cy="3979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en-US" altLang="zh-CN" sz="2800" b="1" dirty="0"/>
                  <a:t>Step 2</a:t>
                </a:r>
                <a:r>
                  <a:rPr lang="zh-CN" altLang="en-US" sz="2800" b="1" dirty="0"/>
                  <a:t> ：修正</a:t>
                </a:r>
                <a:endParaRPr lang="en-US" altLang="zh-CN" sz="2800" b="1" dirty="0"/>
              </a:p>
              <a:p>
                <a:pPr>
                  <a:lnSpc>
                    <a:spcPct val="200000"/>
                  </a:lnSpc>
                </a:pPr>
                <a:r>
                  <a:rPr lang="zh-CN" altLang="en-US" sz="2400" dirty="0"/>
                  <a:t>我们记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zh-CN" altLang="en-US" sz="2400" dirty="0"/>
                  <a:t>中度为奇数的顶点为集合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O</m:t>
                        </m:r>
                      </m:sup>
                    </m:sSup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p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p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𝑜𝑑𝑑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altLang="zh-CN" sz="2400" dirty="0"/>
              </a:p>
              <a:p>
                <a:pPr>
                  <a:lnSpc>
                    <a:spcPct val="200000"/>
                  </a:lnSpc>
                </a:pPr>
                <a:r>
                  <a:rPr lang="zh-CN" altLang="en-US" sz="2400" dirty="0"/>
                  <a:t>显然这个集合的势恒为偶数，这个集合的点导出子图记为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O</m:t>
                        </m:r>
                      </m:sup>
                    </m:sSup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p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endParaRPr lang="en-US" altLang="zh-CN" sz="2400" b="0" dirty="0"/>
              </a:p>
              <a:p>
                <a:pPr>
                  <a:lnSpc>
                    <a:spcPct val="200000"/>
                  </a:lnSpc>
                </a:pPr>
                <a:r>
                  <a:rPr lang="zh-CN" altLang="en-US" sz="2400" dirty="0"/>
                  <a:t>那么这个子图必定有完美匹配，将其记为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=(</m:t>
                    </m:r>
                    <m:sSup>
                      <m:sSup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O</m:t>
                        </m:r>
                      </m:sup>
                    </m:sSup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p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sSubSup>
                          <m:sSubSup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O</m:t>
                            </m:r>
                          </m:sub>
                          <m:sup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400" dirty="0"/>
              </a:p>
              <a:p>
                <a:pPr>
                  <a:lnSpc>
                    <a:spcPct val="200000"/>
                  </a:lnSpc>
                </a:pPr>
                <a:r>
                  <a:rPr lang="zh-CN" altLang="en-US" sz="2400" dirty="0"/>
                  <a:t>完美匹配的代价记为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400" dirty="0"/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3A1BB67F-0E63-BD50-EA1E-23F40ED07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71" y="2371284"/>
                <a:ext cx="9542899" cy="3979872"/>
              </a:xfrm>
              <a:prstGeom prst="rect">
                <a:avLst/>
              </a:prstGeom>
              <a:blipFill>
                <a:blip r:embed="rId3"/>
                <a:stretch>
                  <a:fillRect l="-1342" b="-19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4135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11823-EFD2-D84E-6C29-62638BE87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3A7846E-C354-79CE-A16A-E64B6F1FB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A8518CC-3E37-D249-0FB2-DC7878EF5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062F4688-8E2D-8D5C-C1DA-71BB1ADF5D17}"/>
              </a:ext>
            </a:extLst>
          </p:cNvPr>
          <p:cNvSpPr txBox="1"/>
          <p:nvPr/>
        </p:nvSpPr>
        <p:spPr>
          <a:xfrm>
            <a:off x="388671" y="383957"/>
            <a:ext cx="2270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/>
              <a:t>算法步骤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494C16E-B270-4EC5-5CA4-5A854CAEB475}"/>
              </a:ext>
            </a:extLst>
          </p:cNvPr>
          <p:cNvSpPr txBox="1"/>
          <p:nvPr/>
        </p:nvSpPr>
        <p:spPr>
          <a:xfrm>
            <a:off x="388671" y="148516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考虑</a:t>
            </a:r>
            <a:r>
              <a:rPr lang="en-US" altLang="zh-CN" sz="2400" dirty="0"/>
              <a:t>n</a:t>
            </a:r>
            <a:r>
              <a:rPr lang="zh-CN" altLang="en-US" sz="2400" dirty="0"/>
              <a:t>个城市定义的</a:t>
            </a:r>
            <a:r>
              <a:rPr lang="en-US" altLang="zh-CN" sz="2400" dirty="0"/>
              <a:t>TSP</a:t>
            </a:r>
            <a:r>
              <a:rPr lang="zh-CN" altLang="en-US" sz="2400" dirty="0"/>
              <a:t>问题，对于完全图</a:t>
            </a:r>
            <a:r>
              <a:rPr lang="en-US" altLang="zh-CN" sz="2400" dirty="0"/>
              <a:t>G=(X, A)</a:t>
            </a:r>
            <a:r>
              <a:rPr lang="zh-CN" altLang="en-US" sz="2400" dirty="0"/>
              <a:t>，</a:t>
            </a:r>
            <a:r>
              <a:rPr lang="en-US" altLang="zh-CN" sz="2400" dirty="0"/>
              <a:t>X</a:t>
            </a:r>
            <a:r>
              <a:rPr lang="zh-CN" altLang="en-US" sz="2400" dirty="0"/>
              <a:t>是所有顶点的集合，</a:t>
            </a:r>
            <a:r>
              <a:rPr lang="en-US" altLang="zh-CN" sz="2400" dirty="0"/>
              <a:t>A</a:t>
            </a:r>
            <a:r>
              <a:rPr lang="zh-CN" altLang="en-US" sz="2400" dirty="0"/>
              <a:t>是所有边的集合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A1BB67F-0E63-BD50-EA1E-23F40ED07475}"/>
              </a:ext>
            </a:extLst>
          </p:cNvPr>
          <p:cNvSpPr txBox="1"/>
          <p:nvPr/>
        </p:nvSpPr>
        <p:spPr>
          <a:xfrm>
            <a:off x="388671" y="2371284"/>
            <a:ext cx="9542899" cy="168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b="1" dirty="0"/>
              <a:t>Step 3</a:t>
            </a:r>
            <a:r>
              <a:rPr lang="zh-CN" altLang="en-US" sz="2800" b="1" dirty="0"/>
              <a:t> ：结果</a:t>
            </a:r>
            <a:endParaRPr lang="en-US" altLang="zh-CN" sz="2800" b="1" dirty="0"/>
          </a:p>
          <a:p>
            <a:pPr>
              <a:lnSpc>
                <a:spcPct val="200000"/>
              </a:lnSpc>
            </a:pPr>
            <a:endParaRPr lang="en-US" altLang="zh-CN" sz="2800" b="1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7999486B-19A9-294E-FC86-0768C19A4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5" y="3587014"/>
            <a:ext cx="9643657" cy="117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520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11823-EFD2-D84E-6C29-62638BE87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3A7846E-C354-79CE-A16A-E64B6F1FB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A8518CC-3E37-D249-0FB2-DC7878EF5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9B8762CA-691B-EBFD-6E59-A6A8DD9B6E4F}"/>
              </a:ext>
            </a:extLst>
          </p:cNvPr>
          <p:cNvSpPr txBox="1"/>
          <p:nvPr/>
        </p:nvSpPr>
        <p:spPr>
          <a:xfrm>
            <a:off x="1153739" y="2840463"/>
            <a:ext cx="7830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/>
              <a:t>Part 02 KP</a:t>
            </a:r>
            <a:r>
              <a:rPr lang="zh-CN" altLang="en-US" sz="4800" b="1" dirty="0"/>
              <a:t>的松弛修正算法</a:t>
            </a:r>
          </a:p>
        </p:txBody>
      </p:sp>
    </p:spTree>
    <p:extLst>
      <p:ext uri="{BB962C8B-B14F-4D97-AF65-F5344CB8AC3E}">
        <p14:creationId xmlns:p14="http://schemas.microsoft.com/office/powerpoint/2010/main" val="3371297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11823-EFD2-D84E-6C29-62638BE87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3A7846E-C354-79CE-A16A-E64B6F1FB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A8518CC-3E37-D249-0FB2-DC7878EF5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60E19F44-8D2E-2B71-AE9D-BCBBB0D9C79C}"/>
              </a:ext>
            </a:extLst>
          </p:cNvPr>
          <p:cNvSpPr txBox="1"/>
          <p:nvPr/>
        </p:nvSpPr>
        <p:spPr>
          <a:xfrm>
            <a:off x="490952" y="476032"/>
            <a:ext cx="3663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0-1 KP Problem</a:t>
            </a:r>
            <a:endParaRPr lang="zh-CN" altLang="en-US" sz="3600" b="1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01FAC84-82B0-6AC9-15AB-3D717C34A69C}"/>
              </a:ext>
            </a:extLst>
          </p:cNvPr>
          <p:cNvSpPr txBox="1"/>
          <p:nvPr/>
        </p:nvSpPr>
        <p:spPr>
          <a:xfrm>
            <a:off x="738476" y="2086551"/>
            <a:ext cx="8143683" cy="2595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/>
              <a:t>在 </a:t>
            </a:r>
            <a:r>
              <a:rPr lang="en-US" altLang="zh-CN" sz="2800" dirty="0"/>
              <a:t>0/1 </a:t>
            </a:r>
            <a:r>
              <a:rPr lang="zh-CN" altLang="en-US" sz="2800" dirty="0"/>
              <a:t>背包问题中，给定一组物品，每个物品有一个重量和一个价值，背包有一个容量限制，目标是选择一些物品放入背包，使得放入的物品的总重量不超过背包容量，并使得它们的总价值最大</a:t>
            </a:r>
          </a:p>
        </p:txBody>
      </p:sp>
    </p:spTree>
    <p:extLst>
      <p:ext uri="{BB962C8B-B14F-4D97-AF65-F5344CB8AC3E}">
        <p14:creationId xmlns:p14="http://schemas.microsoft.com/office/powerpoint/2010/main" val="2003449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">
      <a:majorFont>
        <a:latin typeface="Times New Roman"/>
        <a:ea typeface="楷体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660</Words>
  <Application>Microsoft Office PowerPoint</Application>
  <PresentationFormat>宽屏</PresentationFormat>
  <Paragraphs>50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鹏 顾</dc:creator>
  <cp:lastModifiedBy>鹏 顾</cp:lastModifiedBy>
  <cp:revision>59</cp:revision>
  <dcterms:created xsi:type="dcterms:W3CDTF">2023-11-26T02:38:43Z</dcterms:created>
  <dcterms:modified xsi:type="dcterms:W3CDTF">2023-11-26T04:36:53Z</dcterms:modified>
</cp:coreProperties>
</file>