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4" r:id="rId12"/>
    <p:sldId id="271" r:id="rId13"/>
    <p:sldId id="268" r:id="rId14"/>
    <p:sldId id="269" r:id="rId15"/>
    <p:sldId id="270" r:id="rId16"/>
    <p:sldId id="275" r:id="rId17"/>
    <p:sldId id="272" r:id="rId18"/>
    <p:sldId id="273" r:id="rId19"/>
    <p:sldId id="274" r:id="rId20"/>
    <p:sldId id="276" r:id="rId21"/>
    <p:sldId id="266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9867A1-9D95-BD3A-4C4D-A31FCCF0BD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5AE6B83-B81A-DD99-63D9-FDAE75E0DD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DA571FA-4B70-AB59-2403-58633CF42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1D31-5015-4362-BE11-1000E707BEBD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0567DE4-E204-1A4D-015D-C9919D55A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DDB9EB3-1B5E-7788-2D95-5659E6FBF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2254-4F11-4326-92DE-DD708D3281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0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CA3957-B95E-3551-E247-795B5DBB7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EFE6095-0215-5156-371A-5A5EC617A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A442B89-73DD-3BAB-C0BB-534AF2D85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1D31-5015-4362-BE11-1000E707BEBD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81DB98A-91EE-62EC-E2D3-FEF81BEEF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AF6AE73-5C61-F178-650E-AB7AB3F7A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2254-4F11-4326-92DE-DD708D3281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395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76DD31C-9A00-AC48-A6DD-2E562D6B26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3FAC12C-E1C8-963A-31F8-5B002662F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7D75498-A21B-7875-E66D-D0C06B26A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1D31-5015-4362-BE11-1000E707BEBD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F73F21A-DE40-506B-C388-6F7665D2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7D8E512-C4B6-D977-3BBD-45FD6BE26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2254-4F11-4326-92DE-DD708D3281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2043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536187-9BB8-42B7-EA80-52901BC0D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C8B461-0A45-0B3B-275C-EC49CDC98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3554877-1438-2E14-42ED-E41CA17DF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1D31-5015-4362-BE11-1000E707BEBD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A41067-0E46-B042-66EE-2A68E4AA0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AF6995-FDB5-A9E4-C3C3-1FC9476BA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2254-4F11-4326-92DE-DD708D3281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251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726CC6-9649-F68E-2AED-4FF40733D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449969E-3AF8-9766-40E8-41824BF31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C876BE7-71F6-5483-3563-70FD9D9BF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1D31-5015-4362-BE11-1000E707BEBD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36637B-0CA3-4DF4-5428-438B5C7EB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F007DC-7935-500E-89D7-A47506125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2254-4F11-4326-92DE-DD708D3281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278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69A32E-B8E7-9C5E-F4A9-D3800FD10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07CC111-28D9-3233-1A73-A948E5D2E9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8149A7D-2ED6-08C6-4C6B-BC8536037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0B8ACD4-22C6-FBAC-0FB8-E8EF581D7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1D31-5015-4362-BE11-1000E707BEBD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B96CA2C-6AA4-2DA9-0B63-81EA4E05B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E0F4EF6-AF9D-4B2A-51ED-B8785457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2254-4F11-4326-92DE-DD708D3281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2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137AA4-8E04-403A-DF24-97C09D9D5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7448903-9FAA-5571-764A-33A525B4B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49007E3-F403-ABD6-E23E-22D0AC597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756A47E-4B39-8BF3-A5E6-666551EC14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2BCAEFC-1308-4753-6F7B-01EB64CE9B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7D3E025-E939-2A0A-E267-545AB3FA7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1D31-5015-4362-BE11-1000E707BEBD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ED1AFED-BED7-8816-D92C-803D95E46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E876666-6ED6-8DA8-B56D-A2E8A66B6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2254-4F11-4326-92DE-DD708D3281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975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554317-D9C8-E90F-AD90-35A93A7FA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C948506-CD9B-3E0A-C4F6-07920025B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1D31-5015-4362-BE11-1000E707BEBD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03D3A51-AD9B-763F-F2B1-987835DB2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2FF8F81-CFB1-09D5-116F-56DAE9B80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2254-4F11-4326-92DE-DD708D3281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09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6C5641F-0571-82A3-2F63-5CB41FD08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1D31-5015-4362-BE11-1000E707BEBD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B0AA820-2C0A-1B50-E5CC-5EB7EE37B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1E6B780-B1A8-B8FC-DF79-668776F07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2254-4F11-4326-92DE-DD708D3281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83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5F5BE9-103B-AF39-AE08-9A765DD33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D02CD84-14FE-C457-684B-E2FD32DBA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256D2C4-E1D8-5C51-490B-5958198C4E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C7E0ACC-08A2-5539-44E6-08C298C6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1D31-5015-4362-BE11-1000E707BEBD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9C6643-6B77-5FD9-2FFB-028FCE3EE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421F7A0-4EAD-0EA3-5D87-96CFDF02E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2254-4F11-4326-92DE-DD708D3281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3845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D3F6BB-C426-FEFF-EBC2-F4ABCFBB6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FD80346-CF1A-C53C-5EC6-F4093A1C86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8049FFE-B1E3-01DD-58CD-C80442D56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EA7BFEC-5985-3C31-BDD3-954CA3EDB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91D31-5015-4362-BE11-1000E707BEBD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6172EED-A23A-1185-E196-7A50786FF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B766D0B-C37E-499F-388B-4CFF10A7A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B2254-4F11-4326-92DE-DD708D3281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583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4234785-7D68-95D1-01BD-0073FAB02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4A3EAA6-669B-AF96-82D2-C513CD9FA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C20E9E-8444-3B4E-192F-29D978C4AC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91D31-5015-4362-BE11-1000E707BEBD}" type="datetimeFigureOut">
              <a:rPr lang="zh-CN" altLang="en-US" smtClean="0"/>
              <a:t>2023/11/15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6426947-6403-13C1-2989-BC94C8D2C6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EC776D8-C562-8F76-FC42-D796229D16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B2254-4F11-4326-92DE-DD708D3281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7944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F123A30C-F0D8-D241-EE40-C86CA1B571C6}"/>
              </a:ext>
            </a:extLst>
          </p:cNvPr>
          <p:cNvSpPr txBox="1"/>
          <p:nvPr/>
        </p:nvSpPr>
        <p:spPr>
          <a:xfrm>
            <a:off x="378691" y="2486521"/>
            <a:ext cx="92363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Branch-and-bound &amp; Local-search</a:t>
            </a:r>
            <a:endParaRPr lang="zh-CN" altLang="en-US" sz="4400" b="1" dirty="0"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62EE7FD-289B-1DF4-93E6-2A749624598E}"/>
              </a:ext>
            </a:extLst>
          </p:cNvPr>
          <p:cNvSpPr txBox="1"/>
          <p:nvPr/>
        </p:nvSpPr>
        <p:spPr>
          <a:xfrm>
            <a:off x="5735782" y="4276436"/>
            <a:ext cx="3482109" cy="1481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/>
              <a:t>顾鹏 匡亚明学院</a:t>
            </a:r>
            <a:endParaRPr lang="en-US" altLang="zh-CN" sz="3200" dirty="0"/>
          </a:p>
          <a:p>
            <a:pPr>
              <a:lnSpc>
                <a:spcPct val="150000"/>
              </a:lnSpc>
            </a:pPr>
            <a:r>
              <a:rPr lang="en-US" altLang="zh-CN" sz="3200" dirty="0"/>
              <a:t>221240087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21699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A9FED7DC-CC77-DDA8-49A5-B89D837A13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314"/>
          <a:stretch/>
        </p:blipFill>
        <p:spPr>
          <a:xfrm>
            <a:off x="61912" y="238125"/>
            <a:ext cx="9633211" cy="4823402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C9ECDD4A-80EC-15E0-C031-92D519755EA6}"/>
              </a:ext>
            </a:extLst>
          </p:cNvPr>
          <p:cNvSpPr txBox="1"/>
          <p:nvPr/>
        </p:nvSpPr>
        <p:spPr>
          <a:xfrm>
            <a:off x="544945" y="5190836"/>
            <a:ext cx="900545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这时候我们可以看到很多分枝下的最优解都是小于下界的，那么在这种情况下我们可以认定该分枝下不存在比现有解更好的解，该分支可以不用再考虑，也就是剪枝。同时在第二层中我们可以得出最优解为</a:t>
            </a:r>
            <a:r>
              <a:rPr lang="en-US" altLang="zh-CN" sz="2000" dirty="0"/>
              <a:t>12.2</a:t>
            </a:r>
            <a:r>
              <a:rPr lang="zh-CN" altLang="en-US" sz="2000" dirty="0"/>
              <a:t>，在给定约束下的最优解不可能比这个更大，所以更新上界为</a:t>
            </a:r>
            <a:r>
              <a:rPr lang="en-US" altLang="zh-CN" sz="2000" dirty="0"/>
              <a:t>12.2</a:t>
            </a:r>
            <a:r>
              <a:rPr lang="zh-CN" altLang="en-US" sz="2000" dirty="0"/>
              <a:t>，同时整数解也就是下界还是</a:t>
            </a:r>
            <a:r>
              <a:rPr lang="en-US" altLang="zh-CN" sz="2000" dirty="0"/>
              <a:t>12</a:t>
            </a:r>
            <a:r>
              <a:rPr lang="zh-CN" altLang="en-US" sz="2000" dirty="0"/>
              <a:t>。更新区间：</a:t>
            </a:r>
            <a:r>
              <a:rPr lang="en-US" altLang="zh-CN" sz="2000" dirty="0"/>
              <a:t>12.2&lt;=x&lt;=12</a:t>
            </a:r>
            <a:r>
              <a:rPr lang="zh-CN" altLang="en-US" sz="20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101383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01835013-FE42-A0F2-F043-B88F89A30A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030"/>
          <a:stretch/>
        </p:blipFill>
        <p:spPr>
          <a:xfrm>
            <a:off x="110952" y="0"/>
            <a:ext cx="9347084" cy="5693777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68B83EAC-CEDD-2B22-0373-E2DBADA5758A}"/>
              </a:ext>
            </a:extLst>
          </p:cNvPr>
          <p:cNvSpPr txBox="1"/>
          <p:nvPr/>
        </p:nvSpPr>
        <p:spPr>
          <a:xfrm>
            <a:off x="526471" y="6026874"/>
            <a:ext cx="8996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此时找到最优解</a:t>
            </a:r>
            <a:r>
              <a:rPr lang="en-US" altLang="zh-CN" sz="3200" b="1" dirty="0"/>
              <a:t>(x1,x2,x3) = (0, 0 ,2)</a:t>
            </a:r>
            <a:r>
              <a:rPr lang="zh-CN" altLang="en-US" sz="3200" b="1" dirty="0"/>
              <a:t>； </a:t>
            </a:r>
            <a:r>
              <a:rPr lang="en-US" altLang="zh-CN" sz="3200" b="1" dirty="0"/>
              <a:t>MAX = 12</a:t>
            </a:r>
            <a:endParaRPr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42742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E48970F0-8C39-C5FF-53E4-D3CEFEC3586F}"/>
              </a:ext>
            </a:extLst>
          </p:cNvPr>
          <p:cNvSpPr txBox="1"/>
          <p:nvPr/>
        </p:nvSpPr>
        <p:spPr>
          <a:xfrm>
            <a:off x="951347" y="2748130"/>
            <a:ext cx="73429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 dirty="0"/>
              <a:t>Part 02 Local Search</a:t>
            </a:r>
          </a:p>
        </p:txBody>
      </p:sp>
    </p:spTree>
    <p:extLst>
      <p:ext uri="{BB962C8B-B14F-4D97-AF65-F5344CB8AC3E}">
        <p14:creationId xmlns:p14="http://schemas.microsoft.com/office/powerpoint/2010/main" val="991769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032746C-414E-0EF9-3B82-FC9B7C3E38CB}"/>
              </a:ext>
            </a:extLst>
          </p:cNvPr>
          <p:cNvSpPr txBox="1"/>
          <p:nvPr/>
        </p:nvSpPr>
        <p:spPr>
          <a:xfrm>
            <a:off x="692727" y="461818"/>
            <a:ext cx="4147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/>
              <a:t>车间调度问题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75CA11E-FAA5-C5BF-6DE6-02550F00E521}"/>
              </a:ext>
            </a:extLst>
          </p:cNvPr>
          <p:cNvSpPr txBox="1"/>
          <p:nvPr/>
        </p:nvSpPr>
        <p:spPr>
          <a:xfrm>
            <a:off x="822035" y="1810327"/>
            <a:ext cx="8081819" cy="3900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/>
              <a:t>有</a:t>
            </a:r>
            <a:r>
              <a:rPr lang="en-US" altLang="zh-CN" sz="2400" dirty="0"/>
              <a:t>N</a:t>
            </a:r>
            <a:r>
              <a:rPr lang="zh-CN" altLang="en-US" sz="2400" dirty="0"/>
              <a:t>个工件（</a:t>
            </a:r>
            <a:r>
              <a:rPr lang="en-US" altLang="zh-CN" sz="2400" dirty="0"/>
              <a:t>W1</a:t>
            </a:r>
            <a:r>
              <a:rPr lang="zh-CN" altLang="en-US" sz="2400" dirty="0"/>
              <a:t>，</a:t>
            </a:r>
            <a:r>
              <a:rPr lang="en-US" altLang="zh-CN" sz="2400" dirty="0"/>
              <a:t>W2,…,WN</a:t>
            </a:r>
            <a:r>
              <a:rPr lang="zh-CN" altLang="en-US" sz="2400" dirty="0"/>
              <a:t>），每个工件都有有</a:t>
            </a:r>
            <a:r>
              <a:rPr lang="en-US" altLang="zh-CN" sz="2400" dirty="0"/>
              <a:t>M</a:t>
            </a:r>
            <a:r>
              <a:rPr lang="zh-CN" altLang="en-US" sz="2400" dirty="0"/>
              <a:t>道工序</a:t>
            </a:r>
            <a:r>
              <a:rPr lang="en-US" altLang="zh-CN" sz="2400" dirty="0"/>
              <a:t>(M1,M2,…,MM)</a:t>
            </a:r>
            <a:r>
              <a:rPr lang="zh-CN" altLang="en-US" sz="2400" dirty="0"/>
              <a:t>得在相应的机器（</a:t>
            </a:r>
            <a:r>
              <a:rPr lang="en-US" altLang="zh-CN" sz="2400" dirty="0"/>
              <a:t>M</a:t>
            </a:r>
            <a:r>
              <a:rPr lang="zh-CN" altLang="en-US" sz="2400" dirty="0"/>
              <a:t>个）上加工，每个工件都得从第一道工序顺序加工至最后一道工序，每个工件的每道工序都有一定的时间，</a:t>
            </a:r>
            <a:r>
              <a:rPr lang="zh-CN" altLang="en-US" sz="2400" dirty="0">
                <a:solidFill>
                  <a:srgbClr val="FF0000"/>
                </a:solidFill>
              </a:rPr>
              <a:t>每个工件在同一时间只能被一个机器加工，一个机器同一时间只能加工一个工件</a:t>
            </a:r>
            <a:r>
              <a:rPr lang="zh-CN" altLang="en-US" sz="2400" dirty="0"/>
              <a:t>，工件的每一道工序不可被打断，求得一个调度方案：每个机器上，工件得加工顺序，使得整个加工流程所用时间</a:t>
            </a:r>
            <a:r>
              <a:rPr lang="zh-CN" altLang="en-US" sz="2400" b="1" dirty="0">
                <a:solidFill>
                  <a:srgbClr val="FF0000"/>
                </a:solidFill>
              </a:rPr>
              <a:t>最少</a:t>
            </a:r>
            <a:r>
              <a:rPr lang="zh-CN" altLang="en-US" sz="24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137026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BF81409B-907C-5F4A-7CB9-12363AE4807F}"/>
              </a:ext>
            </a:extLst>
          </p:cNvPr>
          <p:cNvSpPr txBox="1"/>
          <p:nvPr/>
        </p:nvSpPr>
        <p:spPr>
          <a:xfrm>
            <a:off x="314036" y="768420"/>
            <a:ext cx="9227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/>
              <a:t>模拟退火算法</a:t>
            </a:r>
            <a:r>
              <a:rPr lang="en-US" altLang="zh-CN" sz="4000" b="1" dirty="0"/>
              <a:t>(</a:t>
            </a:r>
            <a:r>
              <a:rPr lang="en-US" altLang="zh-CN" sz="4000" b="1" i="0" dirty="0">
                <a:effectLst/>
                <a:latin typeface="+mj-lt"/>
              </a:rPr>
              <a:t>Simulated Annealing,  SA</a:t>
            </a:r>
            <a:r>
              <a:rPr lang="en-US" altLang="zh-CN" sz="4000" b="1" dirty="0"/>
              <a:t>)</a:t>
            </a:r>
            <a:endParaRPr lang="zh-CN" altLang="en-US" sz="4000" b="1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8A153D9-2178-C97E-A38E-8E96401D0ED9}"/>
              </a:ext>
            </a:extLst>
          </p:cNvPr>
          <p:cNvSpPr txBox="1"/>
          <p:nvPr/>
        </p:nvSpPr>
        <p:spPr>
          <a:xfrm>
            <a:off x="314036" y="1965388"/>
            <a:ext cx="94949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基本原理：它是一种启发式的</a:t>
            </a:r>
            <a:r>
              <a:rPr lang="en-US" altLang="zh-CN" sz="2800" dirty="0"/>
              <a:t>Local search</a:t>
            </a:r>
            <a:r>
              <a:rPr lang="zh-CN" altLang="en-US" sz="2800" dirty="0"/>
              <a:t>算法，它能在一定程度上规避局部最优解，从而有更大的机会找到全局最优解。其基本步骤如下：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en-US" altLang="zh-CN" sz="2800" dirty="0"/>
              <a:t>1. </a:t>
            </a:r>
            <a:r>
              <a:rPr lang="zh-CN" altLang="en-US" sz="2800" b="1" dirty="0"/>
              <a:t>初始化</a:t>
            </a:r>
            <a:r>
              <a:rPr lang="zh-CN" altLang="en-US" sz="2800" dirty="0"/>
              <a:t>：设定一个高的初始温度、冷却率以及结束温度</a:t>
            </a:r>
          </a:p>
          <a:p>
            <a:r>
              <a:rPr lang="en-US" altLang="zh-CN" sz="2800" dirty="0"/>
              <a:t>2. </a:t>
            </a:r>
            <a:r>
              <a:rPr lang="zh-CN" altLang="en-US" sz="2800" b="1" dirty="0"/>
              <a:t>随机选择一个解</a:t>
            </a:r>
            <a:r>
              <a:rPr lang="zh-CN" altLang="en-US" sz="2800" dirty="0"/>
              <a:t>：从当前解出发，随机选择一个相邻的解</a:t>
            </a:r>
          </a:p>
          <a:p>
            <a:r>
              <a:rPr lang="en-US" altLang="zh-CN" sz="2800" dirty="0"/>
              <a:t>3. </a:t>
            </a:r>
            <a:r>
              <a:rPr lang="zh-CN" altLang="en-US" sz="2800" b="1" dirty="0"/>
              <a:t>决策</a:t>
            </a:r>
            <a:r>
              <a:rPr lang="zh-CN" altLang="en-US" sz="2800" dirty="0"/>
              <a:t>：根据某种准则决定是否接受这个新解</a:t>
            </a:r>
          </a:p>
          <a:p>
            <a:r>
              <a:rPr lang="en-US" altLang="zh-CN" sz="2800" dirty="0"/>
              <a:t>4. </a:t>
            </a:r>
            <a:r>
              <a:rPr lang="zh-CN" altLang="en-US" sz="2800" b="1" dirty="0"/>
              <a:t>降温</a:t>
            </a:r>
            <a:r>
              <a:rPr lang="zh-CN" altLang="en-US" sz="2800" dirty="0"/>
              <a:t>：按照设定的冷却率降低温度</a:t>
            </a:r>
          </a:p>
          <a:p>
            <a:r>
              <a:rPr lang="en-US" altLang="zh-CN" sz="2800" dirty="0"/>
              <a:t>5. </a:t>
            </a:r>
            <a:r>
              <a:rPr lang="zh-CN" altLang="en-US" sz="2800" b="1" dirty="0"/>
              <a:t>终止</a:t>
            </a:r>
            <a:r>
              <a:rPr lang="zh-CN" altLang="en-US" sz="2800" dirty="0"/>
              <a:t>：当温度低于设定的结束温度时，算法终止</a:t>
            </a:r>
          </a:p>
        </p:txBody>
      </p:sp>
    </p:spTree>
    <p:extLst>
      <p:ext uri="{BB962C8B-B14F-4D97-AF65-F5344CB8AC3E}">
        <p14:creationId xmlns:p14="http://schemas.microsoft.com/office/powerpoint/2010/main" val="3794444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D01E8F6-6408-3FCF-5483-F64D42CAF0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16" y="751760"/>
            <a:ext cx="7339693" cy="5700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097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D86C8265-29D0-B8E9-425E-A67F1ACC56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487" y="1507802"/>
            <a:ext cx="5588878" cy="189181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6A1E8C61-7C45-7C1E-D6F8-099A477682C7}"/>
              </a:ext>
            </a:extLst>
          </p:cNvPr>
          <p:cNvSpPr txBox="1"/>
          <p:nvPr/>
        </p:nvSpPr>
        <p:spPr>
          <a:xfrm>
            <a:off x="673377" y="443345"/>
            <a:ext cx="9218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首先，我们需要定义一个作业的数据结构，用于存储每个作业的相关信息，如处理时间、机器等。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2977424-3305-9B41-0377-1B238A7D2942}"/>
              </a:ext>
            </a:extLst>
          </p:cNvPr>
          <p:cNvSpPr txBox="1"/>
          <p:nvPr/>
        </p:nvSpPr>
        <p:spPr>
          <a:xfrm>
            <a:off x="757382" y="3509963"/>
            <a:ext cx="7398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接下来，我们定义模拟退火算法的基本参数：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AEF85B5B-6FEC-37C7-8431-D60C981E24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7487" y="4202206"/>
            <a:ext cx="5956430" cy="1420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296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60EB46D0-A249-EA59-666C-7D376F4AF810}"/>
              </a:ext>
            </a:extLst>
          </p:cNvPr>
          <p:cNvSpPr txBox="1"/>
          <p:nvPr/>
        </p:nvSpPr>
        <p:spPr>
          <a:xfrm>
            <a:off x="849745" y="775855"/>
            <a:ext cx="70750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首先，我们需要一个函数来计算解的质量或代价。在作业车间调度的背景下，这通常是完成所有任务所需的总时间。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EA3F5AE8-9A5F-F797-002E-897D50D86E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19" y="2539004"/>
            <a:ext cx="8813515" cy="282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039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624F4545-B021-2E87-FAD0-22F84A8F78A1}"/>
              </a:ext>
            </a:extLst>
          </p:cNvPr>
          <p:cNvSpPr txBox="1"/>
          <p:nvPr/>
        </p:nvSpPr>
        <p:spPr>
          <a:xfrm>
            <a:off x="748146" y="1047732"/>
            <a:ext cx="78139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接着，我们需要一个函数来生成一个新的解，这可以通过交换任务序列中的两个随机位置来实现。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326E368C-9091-BADC-3E64-7B2E014EBE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091" y="2589214"/>
            <a:ext cx="9049255" cy="2327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1580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06552AAF-B4C6-2AF4-01C8-8ED2AB08E915}"/>
              </a:ext>
            </a:extLst>
          </p:cNvPr>
          <p:cNvSpPr txBox="1"/>
          <p:nvPr/>
        </p:nvSpPr>
        <p:spPr>
          <a:xfrm>
            <a:off x="378690" y="212436"/>
            <a:ext cx="7296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现在，我们可以开始实现模拟退火的主逻辑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CD29186A-1142-2D82-8E03-8E4FDB8178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8092"/>
            <a:ext cx="9519949" cy="5875402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02D3AD5A-03C5-9698-A9A6-0564258127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436" y="948091"/>
            <a:ext cx="737538" cy="590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182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089B30D-914C-FE05-AB33-71A05F4A6D2D}"/>
              </a:ext>
            </a:extLst>
          </p:cNvPr>
          <p:cNvSpPr txBox="1"/>
          <p:nvPr/>
        </p:nvSpPr>
        <p:spPr>
          <a:xfrm>
            <a:off x="572655" y="526473"/>
            <a:ext cx="7305963" cy="4783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800" b="1" dirty="0"/>
              <a:t>目录：</a:t>
            </a:r>
            <a:endParaRPr lang="en-US" altLang="zh-CN" sz="4800" b="1" dirty="0"/>
          </a:p>
          <a:p>
            <a:pPr>
              <a:lnSpc>
                <a:spcPct val="150000"/>
              </a:lnSpc>
            </a:pPr>
            <a:r>
              <a:rPr lang="zh-CN" altLang="en-US" sz="4000" dirty="0"/>
              <a:t>一、</a:t>
            </a:r>
            <a:r>
              <a:rPr lang="en-US" altLang="zh-CN" sz="4000" dirty="0"/>
              <a:t>Branch and bound</a:t>
            </a:r>
          </a:p>
          <a:p>
            <a:pPr>
              <a:lnSpc>
                <a:spcPct val="150000"/>
              </a:lnSpc>
            </a:pPr>
            <a:r>
              <a:rPr lang="en-US" altLang="zh-CN" sz="4000" dirty="0"/>
              <a:t>	• Liner programing problem</a:t>
            </a:r>
          </a:p>
          <a:p>
            <a:pPr>
              <a:lnSpc>
                <a:spcPct val="150000"/>
              </a:lnSpc>
            </a:pPr>
            <a:r>
              <a:rPr lang="zh-CN" altLang="en-US" sz="4000" dirty="0"/>
              <a:t>二、</a:t>
            </a:r>
            <a:r>
              <a:rPr lang="en-US" altLang="zh-CN" sz="4000" dirty="0"/>
              <a:t>Local search</a:t>
            </a:r>
          </a:p>
          <a:p>
            <a:pPr>
              <a:lnSpc>
                <a:spcPct val="150000"/>
              </a:lnSpc>
            </a:pPr>
            <a:r>
              <a:rPr lang="en-US" altLang="zh-CN" sz="4000" dirty="0"/>
              <a:t>	 • </a:t>
            </a:r>
            <a:r>
              <a:rPr lang="zh-CN" altLang="en-US" sz="4000" dirty="0"/>
              <a:t>车间调度问题</a:t>
            </a:r>
          </a:p>
        </p:txBody>
      </p:sp>
    </p:spTree>
    <p:extLst>
      <p:ext uri="{BB962C8B-B14F-4D97-AF65-F5344CB8AC3E}">
        <p14:creationId xmlns:p14="http://schemas.microsoft.com/office/powerpoint/2010/main" val="11014404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062216A7-1948-D0B4-3995-40391D2D3D4A}"/>
              </a:ext>
            </a:extLst>
          </p:cNvPr>
          <p:cNvSpPr txBox="1"/>
          <p:nvPr/>
        </p:nvSpPr>
        <p:spPr>
          <a:xfrm>
            <a:off x="720436" y="387927"/>
            <a:ext cx="32696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/>
              <a:t>SA</a:t>
            </a:r>
            <a:r>
              <a:rPr lang="zh-CN" altLang="en-US" sz="4000" b="1" dirty="0"/>
              <a:t>算法总结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40201EC-4830-4A7C-759C-6FF63380C9B6}"/>
              </a:ext>
            </a:extLst>
          </p:cNvPr>
          <p:cNvSpPr txBox="1"/>
          <p:nvPr/>
        </p:nvSpPr>
        <p:spPr>
          <a:xfrm>
            <a:off x="507999" y="1373628"/>
            <a:ext cx="8940800" cy="5392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/>
              <a:t>这个简单的实现已经可以解决许多作业车间调度问题。然而，对于更复杂的场景，可能需要进一步的调整和优化。</a:t>
            </a:r>
            <a:endParaRPr lang="en-US" altLang="zh-CN" sz="2000" dirty="0"/>
          </a:p>
          <a:p>
            <a:pPr>
              <a:lnSpc>
                <a:spcPct val="150000"/>
              </a:lnSpc>
            </a:pPr>
            <a:r>
              <a:rPr lang="zh-CN" altLang="en-US" sz="2000" dirty="0"/>
              <a:t>虽然模拟退火算法在许多场景下都表现得很好，但针对不同的问题和数据特点，还可以进行以下优化：</a:t>
            </a:r>
            <a:endParaRPr lang="en-US" altLang="zh-CN" sz="2000" dirty="0"/>
          </a:p>
          <a:p>
            <a:pPr>
              <a:lnSpc>
                <a:spcPct val="150000"/>
              </a:lnSpc>
            </a:pPr>
            <a:r>
              <a:rPr lang="en-US" altLang="zh-CN" sz="2000" dirty="0"/>
              <a:t>1.</a:t>
            </a:r>
            <a:r>
              <a:rPr lang="zh-CN" altLang="en-US" sz="2400" b="1" dirty="0"/>
              <a:t>参数调整</a:t>
            </a:r>
            <a:r>
              <a:rPr lang="zh-CN" altLang="en-US" sz="2000" dirty="0"/>
              <a:t>：初始温度、冷却率和最终温度都是可以调整的参数。根据具体问题的特性，适当调整这些参数可能会获得更好的结果。</a:t>
            </a:r>
            <a:endParaRPr lang="en-US" altLang="zh-CN" sz="2000" dirty="0"/>
          </a:p>
          <a:p>
            <a:pPr>
              <a:lnSpc>
                <a:spcPct val="150000"/>
              </a:lnSpc>
            </a:pPr>
            <a:r>
              <a:rPr lang="en-US" altLang="zh-CN" sz="2000" dirty="0"/>
              <a:t>2.</a:t>
            </a:r>
            <a:r>
              <a:rPr lang="zh-CN" altLang="en-US" sz="2400" b="1" dirty="0"/>
              <a:t>邻域搜索策略</a:t>
            </a:r>
            <a:r>
              <a:rPr lang="zh-CN" altLang="en-US" sz="2000" dirty="0"/>
              <a:t>：在上述实现中，我们通过简单地交换两个作业来生成新的解。但还可以尝试其他策略，如反转一个子序列或移动一个作业到另一个位置。</a:t>
            </a:r>
            <a:endParaRPr lang="en-US" altLang="zh-CN" sz="2000" dirty="0"/>
          </a:p>
          <a:p>
            <a:pPr>
              <a:lnSpc>
                <a:spcPct val="150000"/>
              </a:lnSpc>
            </a:pPr>
            <a:r>
              <a:rPr lang="en-US" altLang="zh-CN" sz="2000" dirty="0"/>
              <a:t>3.</a:t>
            </a:r>
            <a:r>
              <a:rPr lang="zh-CN" altLang="en-US" sz="2400" b="1" dirty="0"/>
              <a:t>并行化</a:t>
            </a:r>
            <a:r>
              <a:rPr lang="zh-CN" altLang="en-US" sz="2000" dirty="0"/>
              <a:t>：模拟退火算法很适合并行化处理。可以在多个处理器或计算节点上并行地执行多次模拟退火搜索，从而更快地找到更好的解。</a:t>
            </a:r>
          </a:p>
          <a:p>
            <a:pPr>
              <a:lnSpc>
                <a:spcPct val="150000"/>
              </a:lnSpc>
            </a:pP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196454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8DEB120F-B607-C986-E0FA-B3BCA1374B89}"/>
              </a:ext>
            </a:extLst>
          </p:cNvPr>
          <p:cNvSpPr txBox="1"/>
          <p:nvPr/>
        </p:nvSpPr>
        <p:spPr>
          <a:xfrm>
            <a:off x="1366982" y="1932523"/>
            <a:ext cx="727825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600" b="1" dirty="0"/>
              <a:t>Thanks</a:t>
            </a:r>
            <a:endParaRPr lang="zh-CN" altLang="en-US" sz="16600" b="1" dirty="0"/>
          </a:p>
        </p:txBody>
      </p:sp>
    </p:spTree>
    <p:extLst>
      <p:ext uri="{BB962C8B-B14F-4D97-AF65-F5344CB8AC3E}">
        <p14:creationId xmlns:p14="http://schemas.microsoft.com/office/powerpoint/2010/main" val="22538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E48970F0-8C39-C5FF-53E4-D3CEFEC3586F}"/>
              </a:ext>
            </a:extLst>
          </p:cNvPr>
          <p:cNvSpPr txBox="1"/>
          <p:nvPr/>
        </p:nvSpPr>
        <p:spPr>
          <a:xfrm>
            <a:off x="461819" y="2660266"/>
            <a:ext cx="92917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 dirty="0"/>
              <a:t>Part 01 Branch and bound</a:t>
            </a:r>
          </a:p>
        </p:txBody>
      </p:sp>
    </p:spTree>
    <p:extLst>
      <p:ext uri="{BB962C8B-B14F-4D97-AF65-F5344CB8AC3E}">
        <p14:creationId xmlns:p14="http://schemas.microsoft.com/office/powerpoint/2010/main" val="822586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AC5067E1-F71E-24EA-596B-A5EDD70DE29B}"/>
              </a:ext>
            </a:extLst>
          </p:cNvPr>
          <p:cNvSpPr txBox="1"/>
          <p:nvPr/>
        </p:nvSpPr>
        <p:spPr>
          <a:xfrm>
            <a:off x="738909" y="517236"/>
            <a:ext cx="46828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回顾一下</a:t>
            </a:r>
            <a:r>
              <a:rPr lang="en-US" altLang="zh-CN" sz="3200" b="1" dirty="0"/>
              <a:t>LP problem</a:t>
            </a:r>
            <a:endParaRPr lang="zh-CN" altLang="en-US" sz="3200" b="1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6CC9F84F-3545-232A-1D44-054B270F98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198" y="1732974"/>
            <a:ext cx="8210347" cy="3553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396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DA3420A5-AF98-E000-9657-BEF44ABAC8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240" y="1745862"/>
            <a:ext cx="7435323" cy="4082138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5A9B6AE2-C5FB-B8B7-814C-59FC2A3B273C}"/>
              </a:ext>
            </a:extLst>
          </p:cNvPr>
          <p:cNvSpPr txBox="1"/>
          <p:nvPr/>
        </p:nvSpPr>
        <p:spPr>
          <a:xfrm>
            <a:off x="738909" y="517236"/>
            <a:ext cx="46828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回顾一下</a:t>
            </a:r>
            <a:r>
              <a:rPr lang="en-US" altLang="zh-CN" sz="3200" b="1" dirty="0"/>
              <a:t>LP problem</a:t>
            </a:r>
            <a:endParaRPr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60937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1DDEF545-7E72-D6D3-A7F7-D0615677A0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836" y="2834553"/>
            <a:ext cx="4969164" cy="1785218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8E758477-70F9-DF56-288F-0710DE7E4ED5}"/>
              </a:ext>
            </a:extLst>
          </p:cNvPr>
          <p:cNvSpPr txBox="1"/>
          <p:nvPr/>
        </p:nvSpPr>
        <p:spPr>
          <a:xfrm>
            <a:off x="877455" y="905164"/>
            <a:ext cx="4147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/>
              <a:t>一个简单的例子</a:t>
            </a:r>
          </a:p>
        </p:txBody>
      </p:sp>
    </p:spTree>
    <p:extLst>
      <p:ext uri="{BB962C8B-B14F-4D97-AF65-F5344CB8AC3E}">
        <p14:creationId xmlns:p14="http://schemas.microsoft.com/office/powerpoint/2010/main" val="3081414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3D9E346F-501F-048C-9A8D-2F519E592DE0}"/>
              </a:ext>
            </a:extLst>
          </p:cNvPr>
          <p:cNvSpPr txBox="1"/>
          <p:nvPr/>
        </p:nvSpPr>
        <p:spPr>
          <a:xfrm>
            <a:off x="544945" y="304586"/>
            <a:ext cx="4701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/>
              <a:t>算法基本思路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8922AD2-F003-1FBD-1777-9159F3E2B031}"/>
              </a:ext>
            </a:extLst>
          </p:cNvPr>
          <p:cNvSpPr txBox="1"/>
          <p:nvPr/>
        </p:nvSpPr>
        <p:spPr>
          <a:xfrm>
            <a:off x="692726" y="919149"/>
            <a:ext cx="8617528" cy="5573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/>
              <a:t>1</a:t>
            </a:r>
            <a:r>
              <a:rPr lang="zh-CN" altLang="en-US" sz="2000" dirty="0"/>
              <a:t>、先不考虑原问题的整数限制，求解相应的松弛问题，若求得最优解，检查它是否符合整数约束条件；如符合整数约束条件，即转下一步。</a:t>
            </a:r>
            <a:endParaRPr lang="en-US" altLang="zh-CN" sz="2000" dirty="0"/>
          </a:p>
          <a:p>
            <a:pPr>
              <a:lnSpc>
                <a:spcPct val="150000"/>
              </a:lnSpc>
            </a:pPr>
            <a:r>
              <a:rPr lang="en-US" altLang="zh-CN" sz="2000" dirty="0"/>
              <a:t>2</a:t>
            </a:r>
            <a:r>
              <a:rPr lang="zh-CN" altLang="en-US" sz="2000" dirty="0"/>
              <a:t>、定界。在各分枝问题中，找出目标函数值最大者作为整数规划最优值的上界记为</a:t>
            </a:r>
            <a:r>
              <a:rPr lang="en-US" altLang="zh-CN" sz="2000" dirty="0"/>
              <a:t>Up</a:t>
            </a:r>
            <a:r>
              <a:rPr lang="zh-CN" altLang="en-US" sz="2000" dirty="0"/>
              <a:t>，从已符合整数条件的分枝中，找出目标函数值最大者作为下界，记为</a:t>
            </a:r>
            <a:r>
              <a:rPr lang="en-US" altLang="zh-CN" sz="2000" dirty="0"/>
              <a:t>Lo </a:t>
            </a:r>
            <a:r>
              <a:rPr lang="zh-CN" altLang="en-US" sz="2000" dirty="0"/>
              <a:t>。</a:t>
            </a:r>
            <a:endParaRPr lang="en-US" altLang="zh-CN" sz="2000" dirty="0"/>
          </a:p>
          <a:p>
            <a:pPr>
              <a:lnSpc>
                <a:spcPct val="150000"/>
              </a:lnSpc>
            </a:pPr>
            <a:r>
              <a:rPr lang="en-US" altLang="zh-CN" sz="2000" dirty="0"/>
              <a:t>3</a:t>
            </a:r>
            <a:r>
              <a:rPr lang="zh-CN" altLang="en-US" sz="2000" dirty="0"/>
              <a:t>、分枝。按照一定原则对子集分枝。</a:t>
            </a:r>
            <a:endParaRPr lang="en-US" altLang="zh-CN" sz="2000" dirty="0"/>
          </a:p>
          <a:p>
            <a:pPr>
              <a:lnSpc>
                <a:spcPct val="150000"/>
              </a:lnSpc>
            </a:pPr>
            <a:r>
              <a:rPr lang="en-US" altLang="zh-CN" sz="2000" dirty="0"/>
              <a:t>4</a:t>
            </a:r>
            <a:r>
              <a:rPr lang="zh-CN" altLang="en-US" sz="2000" dirty="0"/>
              <a:t>、应用对目标函数估界的方法，或对某一分枝重要性的了解，确定出首先要解的某一分枝的后继问题，并解此问题。若所获得的最优解符合整数条件，则就是原问题的解，若不符合整数条件，再回到第二步，并参照第四步终止后继问题。这里大概的意思：对每个分枝继续求最优解，如果该最优解符合所有约束，则认为该解就是原问题的最终解，如果不满足所有约束，则继续执行第二步。</a:t>
            </a:r>
          </a:p>
        </p:txBody>
      </p:sp>
    </p:spTree>
    <p:extLst>
      <p:ext uri="{BB962C8B-B14F-4D97-AF65-F5344CB8AC3E}">
        <p14:creationId xmlns:p14="http://schemas.microsoft.com/office/powerpoint/2010/main" val="3285382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4F093BE4-A9DD-AF31-0EBF-6ABA792ED6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9753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157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B0E6D8-F61E-0B8E-4542-1C63793B0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7F1936-F93C-AB4B-E28C-B4DD6A1C5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99920B4-5ED3-106C-F530-CAA8DAF3B1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24E1B098-B222-D6E5-6C40-31169CFDC85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7290"/>
          <a:stretch/>
        </p:blipFill>
        <p:spPr>
          <a:xfrm>
            <a:off x="0" y="919655"/>
            <a:ext cx="9688945" cy="3510264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E6C58A1C-A2CF-4D30-95E8-9E3C7F3ECA09}"/>
              </a:ext>
            </a:extLst>
          </p:cNvPr>
          <p:cNvSpPr txBox="1"/>
          <p:nvPr/>
        </p:nvSpPr>
        <p:spPr>
          <a:xfrm>
            <a:off x="628073" y="4932218"/>
            <a:ext cx="79155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此时我们可以知道上界为</a:t>
            </a:r>
            <a:r>
              <a:rPr lang="en-US" altLang="zh-CN" sz="2400" dirty="0"/>
              <a:t>12.75</a:t>
            </a:r>
            <a:r>
              <a:rPr lang="zh-CN" altLang="en-US" sz="2400" dirty="0"/>
              <a:t>。同时我们查看它的整数解，当</a:t>
            </a:r>
            <a:r>
              <a:rPr lang="en-US" altLang="zh-CN" sz="2400" dirty="0"/>
              <a:t>x1=x2=0,x3=2</a:t>
            </a:r>
            <a:r>
              <a:rPr lang="zh-CN" altLang="en-US" sz="2400" dirty="0"/>
              <a:t>时为其全约束下的解，则根据第二步，我们得到下界</a:t>
            </a:r>
            <a:r>
              <a:rPr lang="en-US" altLang="zh-CN" sz="2400" dirty="0"/>
              <a:t>12</a:t>
            </a:r>
            <a:r>
              <a:rPr lang="zh-CN" altLang="en-US" sz="2400" dirty="0"/>
              <a:t>。所有我们判定最优解区间：</a:t>
            </a:r>
            <a:r>
              <a:rPr lang="en-US" altLang="zh-CN" sz="2400" dirty="0"/>
              <a:t>12&lt;=x&lt;=12.75</a:t>
            </a:r>
            <a:endParaRPr lang="zh-CN" altLang="en-US" sz="2400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E600726-64D1-D7D1-4163-01C3CD24D572}"/>
              </a:ext>
            </a:extLst>
          </p:cNvPr>
          <p:cNvSpPr txBox="1"/>
          <p:nvPr/>
        </p:nvSpPr>
        <p:spPr>
          <a:xfrm>
            <a:off x="628072" y="387927"/>
            <a:ext cx="43965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使用</a:t>
            </a:r>
            <a:r>
              <a:rPr lang="en-US" altLang="zh-CN" sz="3200" b="1" dirty="0"/>
              <a:t>Branch and bound</a:t>
            </a:r>
            <a:endParaRPr lang="zh-CN" alt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23493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ont">
      <a:majorFont>
        <a:latin typeface="Times New Roman"/>
        <a:ea typeface="楷体"/>
        <a:cs typeface=""/>
      </a:majorFont>
      <a:minorFont>
        <a:latin typeface="Times New Roman"/>
        <a:ea typeface="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971</Words>
  <Application>Microsoft Office PowerPoint</Application>
  <PresentationFormat>宽屏</PresentationFormat>
  <Paragraphs>44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4" baseType="lpstr"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鹏 顾</dc:creator>
  <cp:lastModifiedBy>鹏 顾</cp:lastModifiedBy>
  <cp:revision>67</cp:revision>
  <dcterms:created xsi:type="dcterms:W3CDTF">2023-11-15T13:21:11Z</dcterms:created>
  <dcterms:modified xsi:type="dcterms:W3CDTF">2023-11-15T15:01:57Z</dcterms:modified>
</cp:coreProperties>
</file>