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5" r:id="rId6"/>
    <p:sldId id="266" r:id="rId7"/>
    <p:sldId id="267" r:id="rId8"/>
    <p:sldId id="268" r:id="rId9"/>
    <p:sldId id="274" r:id="rId10"/>
    <p:sldId id="269" r:id="rId11"/>
    <p:sldId id="270" r:id="rId12"/>
    <p:sldId id="271" r:id="rId13"/>
    <p:sldId id="272" r:id="rId14"/>
    <p:sldId id="275" r:id="rId15"/>
    <p:sldId id="273" r:id="rId16"/>
    <p:sldId id="276" r:id="rId17"/>
    <p:sldId id="277" r:id="rId18"/>
    <p:sldId id="278" r:id="rId19"/>
    <p:sldId id="279" r:id="rId20"/>
    <p:sldId id="264"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6B4F60-F33C-354E-0595-71A1D5CD3FF4}"/>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B7EE4015-70A4-9722-4E00-E2AF89DD91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D6B425C-DE20-ED31-8365-C34E0E68872F}"/>
              </a:ext>
            </a:extLst>
          </p:cNvPr>
          <p:cNvSpPr>
            <a:spLocks noGrp="1"/>
          </p:cNvSpPr>
          <p:nvPr>
            <p:ph type="dt" sz="half" idx="10"/>
          </p:nvPr>
        </p:nvSpPr>
        <p:spPr/>
        <p:txBody>
          <a:bodyPr/>
          <a:lstStyle/>
          <a:p>
            <a:fld id="{659232E4-B216-4607-8FC0-E62FC765F2F3}" type="datetimeFigureOut">
              <a:rPr lang="zh-CN" altLang="en-US" smtClean="0"/>
              <a:t>2023/11/13</a:t>
            </a:fld>
            <a:endParaRPr lang="zh-CN" altLang="en-US"/>
          </a:p>
        </p:txBody>
      </p:sp>
      <p:sp>
        <p:nvSpPr>
          <p:cNvPr id="5" name="页脚占位符 4">
            <a:extLst>
              <a:ext uri="{FF2B5EF4-FFF2-40B4-BE49-F238E27FC236}">
                <a16:creationId xmlns:a16="http://schemas.microsoft.com/office/drawing/2014/main" id="{5AFDCA14-5827-6BA3-470A-8420FA567EC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4F862F5-A242-D4C5-AFD5-0986DEE8C9FF}"/>
              </a:ext>
            </a:extLst>
          </p:cNvPr>
          <p:cNvSpPr>
            <a:spLocks noGrp="1"/>
          </p:cNvSpPr>
          <p:nvPr>
            <p:ph type="sldNum" sz="quarter" idx="12"/>
          </p:nvPr>
        </p:nvSpPr>
        <p:spPr/>
        <p:txBody>
          <a:body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3951873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CCAE7AA-E6A0-F1EA-CB6F-A0559A41C132}"/>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CE8FFA2-DFC8-0954-947C-8FAF89683D0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2211307E-EDC2-960A-128C-436DF6B42DB2}"/>
              </a:ext>
            </a:extLst>
          </p:cNvPr>
          <p:cNvSpPr>
            <a:spLocks noGrp="1"/>
          </p:cNvSpPr>
          <p:nvPr>
            <p:ph type="dt" sz="half" idx="10"/>
          </p:nvPr>
        </p:nvSpPr>
        <p:spPr/>
        <p:txBody>
          <a:bodyPr/>
          <a:lstStyle/>
          <a:p>
            <a:fld id="{659232E4-B216-4607-8FC0-E62FC765F2F3}" type="datetimeFigureOut">
              <a:rPr lang="zh-CN" altLang="en-US" smtClean="0"/>
              <a:t>2023/11/13</a:t>
            </a:fld>
            <a:endParaRPr lang="zh-CN" altLang="en-US"/>
          </a:p>
        </p:txBody>
      </p:sp>
      <p:sp>
        <p:nvSpPr>
          <p:cNvPr id="5" name="页脚占位符 4">
            <a:extLst>
              <a:ext uri="{FF2B5EF4-FFF2-40B4-BE49-F238E27FC236}">
                <a16:creationId xmlns:a16="http://schemas.microsoft.com/office/drawing/2014/main" id="{B851BB1F-463A-02CE-C9E1-752128307EA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ADC6223-2B76-8879-F8F8-A940F05F8D1E}"/>
              </a:ext>
            </a:extLst>
          </p:cNvPr>
          <p:cNvSpPr>
            <a:spLocks noGrp="1"/>
          </p:cNvSpPr>
          <p:nvPr>
            <p:ph type="sldNum" sz="quarter" idx="12"/>
          </p:nvPr>
        </p:nvSpPr>
        <p:spPr/>
        <p:txBody>
          <a:body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3080630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F412960B-1F03-D69C-80D4-D52B80D1FA27}"/>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0CA892FF-AB14-A949-1C2F-DCA50F8C6081}"/>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6DC06E9-9FFF-0448-AAE4-7DE309972E3B}"/>
              </a:ext>
            </a:extLst>
          </p:cNvPr>
          <p:cNvSpPr>
            <a:spLocks noGrp="1"/>
          </p:cNvSpPr>
          <p:nvPr>
            <p:ph type="dt" sz="half" idx="10"/>
          </p:nvPr>
        </p:nvSpPr>
        <p:spPr/>
        <p:txBody>
          <a:bodyPr/>
          <a:lstStyle/>
          <a:p>
            <a:fld id="{659232E4-B216-4607-8FC0-E62FC765F2F3}" type="datetimeFigureOut">
              <a:rPr lang="zh-CN" altLang="en-US" smtClean="0"/>
              <a:t>2023/11/13</a:t>
            </a:fld>
            <a:endParaRPr lang="zh-CN" altLang="en-US"/>
          </a:p>
        </p:txBody>
      </p:sp>
      <p:sp>
        <p:nvSpPr>
          <p:cNvPr id="5" name="页脚占位符 4">
            <a:extLst>
              <a:ext uri="{FF2B5EF4-FFF2-40B4-BE49-F238E27FC236}">
                <a16:creationId xmlns:a16="http://schemas.microsoft.com/office/drawing/2014/main" id="{E61D9021-671E-E1C2-0635-F902A0D20A0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873193C-325D-D039-3CAD-F18D0D1F392D}"/>
              </a:ext>
            </a:extLst>
          </p:cNvPr>
          <p:cNvSpPr>
            <a:spLocks noGrp="1"/>
          </p:cNvSpPr>
          <p:nvPr>
            <p:ph type="sldNum" sz="quarter" idx="12"/>
          </p:nvPr>
        </p:nvSpPr>
        <p:spPr/>
        <p:txBody>
          <a:body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1700172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671E18-9EE9-B52C-45D8-776763B82CD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7B83FC7-50E1-A224-DBA8-9F2B6A212302}"/>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13D68CE-4A53-2EC8-C411-6FABB52AD2C4}"/>
              </a:ext>
            </a:extLst>
          </p:cNvPr>
          <p:cNvSpPr>
            <a:spLocks noGrp="1"/>
          </p:cNvSpPr>
          <p:nvPr>
            <p:ph type="dt" sz="half" idx="10"/>
          </p:nvPr>
        </p:nvSpPr>
        <p:spPr/>
        <p:txBody>
          <a:bodyPr/>
          <a:lstStyle/>
          <a:p>
            <a:fld id="{659232E4-B216-4607-8FC0-E62FC765F2F3}" type="datetimeFigureOut">
              <a:rPr lang="zh-CN" altLang="en-US" smtClean="0"/>
              <a:t>2023/11/13</a:t>
            </a:fld>
            <a:endParaRPr lang="zh-CN" altLang="en-US"/>
          </a:p>
        </p:txBody>
      </p:sp>
      <p:sp>
        <p:nvSpPr>
          <p:cNvPr id="5" name="页脚占位符 4">
            <a:extLst>
              <a:ext uri="{FF2B5EF4-FFF2-40B4-BE49-F238E27FC236}">
                <a16:creationId xmlns:a16="http://schemas.microsoft.com/office/drawing/2014/main" id="{4AE79878-0C6A-FA75-8414-43867C1EAE0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38D25C3-D475-7259-DEF6-9477B9508890}"/>
              </a:ext>
            </a:extLst>
          </p:cNvPr>
          <p:cNvSpPr>
            <a:spLocks noGrp="1"/>
          </p:cNvSpPr>
          <p:nvPr>
            <p:ph type="sldNum" sz="quarter" idx="12"/>
          </p:nvPr>
        </p:nvSpPr>
        <p:spPr/>
        <p:txBody>
          <a:body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707868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4D7746D-F451-0331-2C93-5B3AB2344F56}"/>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C0157608-CE0D-AA80-35C0-3CE50B71B9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329572B-E721-8D9A-F758-C7E416FD9707}"/>
              </a:ext>
            </a:extLst>
          </p:cNvPr>
          <p:cNvSpPr>
            <a:spLocks noGrp="1"/>
          </p:cNvSpPr>
          <p:nvPr>
            <p:ph type="dt" sz="half" idx="10"/>
          </p:nvPr>
        </p:nvSpPr>
        <p:spPr/>
        <p:txBody>
          <a:bodyPr/>
          <a:lstStyle/>
          <a:p>
            <a:fld id="{659232E4-B216-4607-8FC0-E62FC765F2F3}" type="datetimeFigureOut">
              <a:rPr lang="zh-CN" altLang="en-US" smtClean="0"/>
              <a:t>2023/11/13</a:t>
            </a:fld>
            <a:endParaRPr lang="zh-CN" altLang="en-US"/>
          </a:p>
        </p:txBody>
      </p:sp>
      <p:sp>
        <p:nvSpPr>
          <p:cNvPr id="5" name="页脚占位符 4">
            <a:extLst>
              <a:ext uri="{FF2B5EF4-FFF2-40B4-BE49-F238E27FC236}">
                <a16:creationId xmlns:a16="http://schemas.microsoft.com/office/drawing/2014/main" id="{493392F5-0569-5DF2-12CE-B66AF2A640F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E6DC507-90DF-9666-744D-0D81CCFF44C2}"/>
              </a:ext>
            </a:extLst>
          </p:cNvPr>
          <p:cNvSpPr>
            <a:spLocks noGrp="1"/>
          </p:cNvSpPr>
          <p:nvPr>
            <p:ph type="sldNum" sz="quarter" idx="12"/>
          </p:nvPr>
        </p:nvSpPr>
        <p:spPr/>
        <p:txBody>
          <a:body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4007555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B57910-69E1-DF74-0CB6-1B2B9268B29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4EC7C20-8BCA-C6E8-EEE9-93AF6D83E5F2}"/>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46E80AB5-D5EA-0B35-711F-D36CDDDEEBC4}"/>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002A03F6-DE87-D0DE-6A8E-B7243CD91474}"/>
              </a:ext>
            </a:extLst>
          </p:cNvPr>
          <p:cNvSpPr>
            <a:spLocks noGrp="1"/>
          </p:cNvSpPr>
          <p:nvPr>
            <p:ph type="dt" sz="half" idx="10"/>
          </p:nvPr>
        </p:nvSpPr>
        <p:spPr/>
        <p:txBody>
          <a:bodyPr/>
          <a:lstStyle/>
          <a:p>
            <a:fld id="{659232E4-B216-4607-8FC0-E62FC765F2F3}" type="datetimeFigureOut">
              <a:rPr lang="zh-CN" altLang="en-US" smtClean="0"/>
              <a:t>2023/11/13</a:t>
            </a:fld>
            <a:endParaRPr lang="zh-CN" altLang="en-US"/>
          </a:p>
        </p:txBody>
      </p:sp>
      <p:sp>
        <p:nvSpPr>
          <p:cNvPr id="6" name="页脚占位符 5">
            <a:extLst>
              <a:ext uri="{FF2B5EF4-FFF2-40B4-BE49-F238E27FC236}">
                <a16:creationId xmlns:a16="http://schemas.microsoft.com/office/drawing/2014/main" id="{9720DC0D-C827-853E-26AB-C0524A1B084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093800F-9582-EC78-F3F6-C109264D7478}"/>
              </a:ext>
            </a:extLst>
          </p:cNvPr>
          <p:cNvSpPr>
            <a:spLocks noGrp="1"/>
          </p:cNvSpPr>
          <p:nvPr>
            <p:ph type="sldNum" sz="quarter" idx="12"/>
          </p:nvPr>
        </p:nvSpPr>
        <p:spPr/>
        <p:txBody>
          <a:body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2689293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DBF06C-0F8B-E21D-E05D-BD858372A11A}"/>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C5A463E-3713-0876-3D06-67D1FC6126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56B5D3B3-B1D1-1687-A0AD-4BE5F0F8ED2D}"/>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35632193-6B3E-1108-D8C5-3B167EC012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A789164A-1005-74C4-C80B-92214F2DD203}"/>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4E3C97C7-5990-5733-A229-1DC1A94F9936}"/>
              </a:ext>
            </a:extLst>
          </p:cNvPr>
          <p:cNvSpPr>
            <a:spLocks noGrp="1"/>
          </p:cNvSpPr>
          <p:nvPr>
            <p:ph type="dt" sz="half" idx="10"/>
          </p:nvPr>
        </p:nvSpPr>
        <p:spPr/>
        <p:txBody>
          <a:bodyPr/>
          <a:lstStyle/>
          <a:p>
            <a:fld id="{659232E4-B216-4607-8FC0-E62FC765F2F3}" type="datetimeFigureOut">
              <a:rPr lang="zh-CN" altLang="en-US" smtClean="0"/>
              <a:t>2023/11/13</a:t>
            </a:fld>
            <a:endParaRPr lang="zh-CN" altLang="en-US"/>
          </a:p>
        </p:txBody>
      </p:sp>
      <p:sp>
        <p:nvSpPr>
          <p:cNvPr id="8" name="页脚占位符 7">
            <a:extLst>
              <a:ext uri="{FF2B5EF4-FFF2-40B4-BE49-F238E27FC236}">
                <a16:creationId xmlns:a16="http://schemas.microsoft.com/office/drawing/2014/main" id="{21429529-F2E4-EB7A-10C8-CC9D7EBC8CE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86DDF25E-A22D-ABCA-0110-4399119F43D6}"/>
              </a:ext>
            </a:extLst>
          </p:cNvPr>
          <p:cNvSpPr>
            <a:spLocks noGrp="1"/>
          </p:cNvSpPr>
          <p:nvPr>
            <p:ph type="sldNum" sz="quarter" idx="12"/>
          </p:nvPr>
        </p:nvSpPr>
        <p:spPr/>
        <p:txBody>
          <a:body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3915729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8F83BF-B184-E633-0157-F3DA32E84E75}"/>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3C8AB43-B36E-28AB-DCB0-7D54B87B5DEC}"/>
              </a:ext>
            </a:extLst>
          </p:cNvPr>
          <p:cNvSpPr>
            <a:spLocks noGrp="1"/>
          </p:cNvSpPr>
          <p:nvPr>
            <p:ph type="dt" sz="half" idx="10"/>
          </p:nvPr>
        </p:nvSpPr>
        <p:spPr/>
        <p:txBody>
          <a:bodyPr/>
          <a:lstStyle/>
          <a:p>
            <a:fld id="{659232E4-B216-4607-8FC0-E62FC765F2F3}" type="datetimeFigureOut">
              <a:rPr lang="zh-CN" altLang="en-US" smtClean="0"/>
              <a:t>2023/11/13</a:t>
            </a:fld>
            <a:endParaRPr lang="zh-CN" altLang="en-US"/>
          </a:p>
        </p:txBody>
      </p:sp>
      <p:sp>
        <p:nvSpPr>
          <p:cNvPr id="4" name="页脚占位符 3">
            <a:extLst>
              <a:ext uri="{FF2B5EF4-FFF2-40B4-BE49-F238E27FC236}">
                <a16:creationId xmlns:a16="http://schemas.microsoft.com/office/drawing/2014/main" id="{19367559-8E48-8DCC-1ACC-05BDB7389C9B}"/>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B81BDEE-FE79-33E3-1B8F-0BDE64D16777}"/>
              </a:ext>
            </a:extLst>
          </p:cNvPr>
          <p:cNvSpPr>
            <a:spLocks noGrp="1"/>
          </p:cNvSpPr>
          <p:nvPr>
            <p:ph type="sldNum" sz="quarter" idx="12"/>
          </p:nvPr>
        </p:nvSpPr>
        <p:spPr/>
        <p:txBody>
          <a:body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162755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5A0487E-6057-0694-62F6-6908198FF221}"/>
              </a:ext>
            </a:extLst>
          </p:cNvPr>
          <p:cNvSpPr>
            <a:spLocks noGrp="1"/>
          </p:cNvSpPr>
          <p:nvPr>
            <p:ph type="dt" sz="half" idx="10"/>
          </p:nvPr>
        </p:nvSpPr>
        <p:spPr/>
        <p:txBody>
          <a:bodyPr/>
          <a:lstStyle/>
          <a:p>
            <a:fld id="{659232E4-B216-4607-8FC0-E62FC765F2F3}" type="datetimeFigureOut">
              <a:rPr lang="zh-CN" altLang="en-US" smtClean="0"/>
              <a:t>2023/11/13</a:t>
            </a:fld>
            <a:endParaRPr lang="zh-CN" altLang="en-US"/>
          </a:p>
        </p:txBody>
      </p:sp>
      <p:sp>
        <p:nvSpPr>
          <p:cNvPr id="3" name="页脚占位符 2">
            <a:extLst>
              <a:ext uri="{FF2B5EF4-FFF2-40B4-BE49-F238E27FC236}">
                <a16:creationId xmlns:a16="http://schemas.microsoft.com/office/drawing/2014/main" id="{0E8FD265-7C71-7789-24CF-9DD656CB6BCF}"/>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2CDE2516-01C9-8827-C2AA-9836833BAF7C}"/>
              </a:ext>
            </a:extLst>
          </p:cNvPr>
          <p:cNvSpPr>
            <a:spLocks noGrp="1"/>
          </p:cNvSpPr>
          <p:nvPr>
            <p:ph type="sldNum" sz="quarter" idx="12"/>
          </p:nvPr>
        </p:nvSpPr>
        <p:spPr/>
        <p:txBody>
          <a:body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506324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0DD126-248F-4EB2-2C79-939E3BA4DFB6}"/>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AB6B10F0-560E-2EF0-E141-6A194D5156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EA633F95-87F9-C6DA-356F-62914B96BB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E572BD4-407B-4626-CE67-328B81CCCCF6}"/>
              </a:ext>
            </a:extLst>
          </p:cNvPr>
          <p:cNvSpPr>
            <a:spLocks noGrp="1"/>
          </p:cNvSpPr>
          <p:nvPr>
            <p:ph type="dt" sz="half" idx="10"/>
          </p:nvPr>
        </p:nvSpPr>
        <p:spPr/>
        <p:txBody>
          <a:bodyPr/>
          <a:lstStyle/>
          <a:p>
            <a:fld id="{659232E4-B216-4607-8FC0-E62FC765F2F3}" type="datetimeFigureOut">
              <a:rPr lang="zh-CN" altLang="en-US" smtClean="0"/>
              <a:t>2023/11/13</a:t>
            </a:fld>
            <a:endParaRPr lang="zh-CN" altLang="en-US"/>
          </a:p>
        </p:txBody>
      </p:sp>
      <p:sp>
        <p:nvSpPr>
          <p:cNvPr id="6" name="页脚占位符 5">
            <a:extLst>
              <a:ext uri="{FF2B5EF4-FFF2-40B4-BE49-F238E27FC236}">
                <a16:creationId xmlns:a16="http://schemas.microsoft.com/office/drawing/2014/main" id="{FD91855A-8FD8-469B-7EA5-3920A3EF663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56F95C9-2DF6-E3C7-986C-77FC7CAE21A3}"/>
              </a:ext>
            </a:extLst>
          </p:cNvPr>
          <p:cNvSpPr>
            <a:spLocks noGrp="1"/>
          </p:cNvSpPr>
          <p:nvPr>
            <p:ph type="sldNum" sz="quarter" idx="12"/>
          </p:nvPr>
        </p:nvSpPr>
        <p:spPr/>
        <p:txBody>
          <a:body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3398462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F7645D2-61D8-F804-BFB7-6A2725AEB4B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FE21EA7C-E045-1408-D79E-0BA76CD7BD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B357053C-3D90-C5D0-1EAA-221289727B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1897FBC6-0AB1-57FE-EB48-7953BD37712B}"/>
              </a:ext>
            </a:extLst>
          </p:cNvPr>
          <p:cNvSpPr>
            <a:spLocks noGrp="1"/>
          </p:cNvSpPr>
          <p:nvPr>
            <p:ph type="dt" sz="half" idx="10"/>
          </p:nvPr>
        </p:nvSpPr>
        <p:spPr/>
        <p:txBody>
          <a:bodyPr/>
          <a:lstStyle/>
          <a:p>
            <a:fld id="{659232E4-B216-4607-8FC0-E62FC765F2F3}" type="datetimeFigureOut">
              <a:rPr lang="zh-CN" altLang="en-US" smtClean="0"/>
              <a:t>2023/11/13</a:t>
            </a:fld>
            <a:endParaRPr lang="zh-CN" altLang="en-US"/>
          </a:p>
        </p:txBody>
      </p:sp>
      <p:sp>
        <p:nvSpPr>
          <p:cNvPr id="6" name="页脚占位符 5">
            <a:extLst>
              <a:ext uri="{FF2B5EF4-FFF2-40B4-BE49-F238E27FC236}">
                <a16:creationId xmlns:a16="http://schemas.microsoft.com/office/drawing/2014/main" id="{C8238CD9-3B5F-39D9-FEF3-15A1BEA1892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94B37714-E97F-3470-31A3-03FDA9FFE283}"/>
              </a:ext>
            </a:extLst>
          </p:cNvPr>
          <p:cNvSpPr>
            <a:spLocks noGrp="1"/>
          </p:cNvSpPr>
          <p:nvPr>
            <p:ph type="sldNum" sz="quarter" idx="12"/>
          </p:nvPr>
        </p:nvSpPr>
        <p:spPr/>
        <p:txBody>
          <a:body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2179049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24A506E5-AA07-E383-DB52-CC4CB7B734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8887FCBF-E658-268E-BF3E-89CDC7E3CA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3D36969-8439-C6C5-0A68-B780D4E708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232E4-B216-4607-8FC0-E62FC765F2F3}" type="datetimeFigureOut">
              <a:rPr lang="zh-CN" altLang="en-US" smtClean="0"/>
              <a:t>2023/11/13</a:t>
            </a:fld>
            <a:endParaRPr lang="zh-CN" altLang="en-US"/>
          </a:p>
        </p:txBody>
      </p:sp>
      <p:sp>
        <p:nvSpPr>
          <p:cNvPr id="5" name="页脚占位符 4">
            <a:extLst>
              <a:ext uri="{FF2B5EF4-FFF2-40B4-BE49-F238E27FC236}">
                <a16:creationId xmlns:a16="http://schemas.microsoft.com/office/drawing/2014/main" id="{83A38131-0AFE-E581-052A-D9ED975AA4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A05BC264-F86B-AA2B-8085-5F5964A560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8ABD7-71E5-487D-AF0B-7C7BC8D443E8}" type="slidenum">
              <a:rPr lang="zh-CN" altLang="en-US" smtClean="0"/>
              <a:t>‹#›</a:t>
            </a:fld>
            <a:endParaRPr lang="zh-CN" altLang="en-US"/>
          </a:p>
        </p:txBody>
      </p:sp>
    </p:spTree>
    <p:extLst>
      <p:ext uri="{BB962C8B-B14F-4D97-AF65-F5344CB8AC3E}">
        <p14:creationId xmlns:p14="http://schemas.microsoft.com/office/powerpoint/2010/main" val="2423631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D015F640-9EAA-30BF-2C67-AC48A34485E0}"/>
              </a:ext>
            </a:extLst>
          </p:cNvPr>
          <p:cNvSpPr txBox="1"/>
          <p:nvPr/>
        </p:nvSpPr>
        <p:spPr>
          <a:xfrm>
            <a:off x="701963" y="2309634"/>
            <a:ext cx="7961746" cy="1323439"/>
          </a:xfrm>
          <a:prstGeom prst="rect">
            <a:avLst/>
          </a:prstGeom>
          <a:noFill/>
        </p:spPr>
        <p:txBody>
          <a:bodyPr wrap="square" rtlCol="0">
            <a:spAutoFit/>
          </a:bodyPr>
          <a:lstStyle/>
          <a:p>
            <a:r>
              <a:rPr lang="zh-CN" altLang="en-US" sz="8000" b="1" dirty="0">
                <a:latin typeface="Times New Roman" panose="02020603050405020304" pitchFamily="18" charset="0"/>
                <a:ea typeface="楷体" panose="02010609060101010101" pitchFamily="49" charset="-122"/>
              </a:rPr>
              <a:t>最大流问题算法</a:t>
            </a:r>
          </a:p>
        </p:txBody>
      </p:sp>
      <p:sp>
        <p:nvSpPr>
          <p:cNvPr id="6" name="文本框 5">
            <a:extLst>
              <a:ext uri="{FF2B5EF4-FFF2-40B4-BE49-F238E27FC236}">
                <a16:creationId xmlns:a16="http://schemas.microsoft.com/office/drawing/2014/main" id="{BDA70627-12A8-329F-A811-A7F1350D6513}"/>
              </a:ext>
            </a:extLst>
          </p:cNvPr>
          <p:cNvSpPr txBox="1"/>
          <p:nvPr/>
        </p:nvSpPr>
        <p:spPr>
          <a:xfrm>
            <a:off x="6280727" y="4697234"/>
            <a:ext cx="3509818" cy="1319336"/>
          </a:xfrm>
          <a:prstGeom prst="rect">
            <a:avLst/>
          </a:prstGeom>
          <a:noFill/>
        </p:spPr>
        <p:txBody>
          <a:bodyPr wrap="square" rtlCol="0">
            <a:spAutoFit/>
          </a:bodyPr>
          <a:lstStyle/>
          <a:p>
            <a:pPr>
              <a:lnSpc>
                <a:spcPct val="150000"/>
              </a:lnSpc>
            </a:pPr>
            <a:r>
              <a:rPr lang="zh-CN" altLang="en-US" sz="2800" dirty="0">
                <a:latin typeface="Times New Roman" panose="02020603050405020304" pitchFamily="18" charset="0"/>
                <a:ea typeface="楷体" panose="02010609060101010101" pitchFamily="49" charset="-122"/>
              </a:rPr>
              <a:t>顾鹏 匡亚明学院</a:t>
            </a:r>
            <a:endParaRPr lang="en-US" altLang="zh-CN" sz="2800" dirty="0">
              <a:latin typeface="Times New Roman" panose="02020603050405020304" pitchFamily="18" charset="0"/>
              <a:ea typeface="楷体" panose="02010609060101010101" pitchFamily="49" charset="-122"/>
            </a:endParaRPr>
          </a:p>
          <a:p>
            <a:pPr>
              <a:lnSpc>
                <a:spcPct val="150000"/>
              </a:lnSpc>
            </a:pPr>
            <a:r>
              <a:rPr lang="en-US" altLang="zh-CN" sz="2800" dirty="0">
                <a:latin typeface="Times New Roman" panose="02020603050405020304" pitchFamily="18" charset="0"/>
                <a:ea typeface="楷体" panose="02010609060101010101" pitchFamily="49" charset="-122"/>
              </a:rPr>
              <a:t>221240087</a:t>
            </a:r>
            <a:endParaRPr lang="zh-CN" altLang="en-US" sz="2800" dirty="0">
              <a:latin typeface="Times New Roman" panose="02020603050405020304" pitchFamily="18" charset="0"/>
              <a:ea typeface="楷体" panose="02010609060101010101" pitchFamily="49" charset="-122"/>
            </a:endParaRPr>
          </a:p>
        </p:txBody>
      </p:sp>
    </p:spTree>
    <p:extLst>
      <p:ext uri="{BB962C8B-B14F-4D97-AF65-F5344CB8AC3E}">
        <p14:creationId xmlns:p14="http://schemas.microsoft.com/office/powerpoint/2010/main" val="2693503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r>
              <a:rPr lang="en-US" altLang="zh-CN" dirty="0"/>
              <a:t>f</a:t>
            </a:r>
            <a:endParaRPr lang="zh-CN" altLang="en-US" dirty="0"/>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算法介绍</a:t>
            </a:r>
          </a:p>
        </p:txBody>
      </p:sp>
      <p:pic>
        <p:nvPicPr>
          <p:cNvPr id="6" name="图片 5">
            <a:extLst>
              <a:ext uri="{FF2B5EF4-FFF2-40B4-BE49-F238E27FC236}">
                <a16:creationId xmlns:a16="http://schemas.microsoft.com/office/drawing/2014/main" id="{456160F0-CFC0-2EE3-C9E1-C821B1F1D585}"/>
              </a:ext>
            </a:extLst>
          </p:cNvPr>
          <p:cNvPicPr>
            <a:picLocks noChangeAspect="1"/>
          </p:cNvPicPr>
          <p:nvPr/>
        </p:nvPicPr>
        <p:blipFill>
          <a:blip r:embed="rId3"/>
          <a:stretch>
            <a:fillRect/>
          </a:stretch>
        </p:blipFill>
        <p:spPr>
          <a:xfrm>
            <a:off x="538163" y="1919719"/>
            <a:ext cx="8277225" cy="4000500"/>
          </a:xfrm>
          <a:prstGeom prst="rect">
            <a:avLst/>
          </a:prstGeom>
        </p:spPr>
      </p:pic>
      <p:sp>
        <p:nvSpPr>
          <p:cNvPr id="7" name="文本框 6">
            <a:extLst>
              <a:ext uri="{FF2B5EF4-FFF2-40B4-BE49-F238E27FC236}">
                <a16:creationId xmlns:a16="http://schemas.microsoft.com/office/drawing/2014/main" id="{D981498E-2860-AFD2-81E6-DD9DD153D9CC}"/>
              </a:ext>
            </a:extLst>
          </p:cNvPr>
          <p:cNvSpPr txBox="1"/>
          <p:nvPr/>
        </p:nvSpPr>
        <p:spPr>
          <a:xfrm>
            <a:off x="1019175" y="1171573"/>
            <a:ext cx="4064000" cy="584775"/>
          </a:xfrm>
          <a:prstGeom prst="rect">
            <a:avLst/>
          </a:prstGeom>
          <a:noFill/>
        </p:spPr>
        <p:txBody>
          <a:bodyPr wrap="square" rtlCol="0">
            <a:spAutoFit/>
          </a:bodyPr>
          <a:lstStyle/>
          <a:p>
            <a:r>
              <a:rPr lang="zh-CN" altLang="en-US" sz="3200" b="1" dirty="0">
                <a:highlight>
                  <a:srgbClr val="FFFF00"/>
                </a:highlight>
              </a:rPr>
              <a:t>初始化预流</a:t>
            </a:r>
          </a:p>
        </p:txBody>
      </p:sp>
    </p:spTree>
    <p:extLst>
      <p:ext uri="{BB962C8B-B14F-4D97-AF65-F5344CB8AC3E}">
        <p14:creationId xmlns:p14="http://schemas.microsoft.com/office/powerpoint/2010/main" val="3524834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算法介绍</a:t>
            </a:r>
          </a:p>
        </p:txBody>
      </p:sp>
      <p:sp>
        <p:nvSpPr>
          <p:cNvPr id="6" name="文本框 5">
            <a:extLst>
              <a:ext uri="{FF2B5EF4-FFF2-40B4-BE49-F238E27FC236}">
                <a16:creationId xmlns:a16="http://schemas.microsoft.com/office/drawing/2014/main" id="{57909D7A-DE65-D5D7-D0CB-7A07DA77A664}"/>
              </a:ext>
            </a:extLst>
          </p:cNvPr>
          <p:cNvSpPr txBox="1"/>
          <p:nvPr/>
        </p:nvSpPr>
        <p:spPr>
          <a:xfrm>
            <a:off x="748145" y="1237673"/>
            <a:ext cx="3722255" cy="584775"/>
          </a:xfrm>
          <a:prstGeom prst="rect">
            <a:avLst/>
          </a:prstGeom>
          <a:noFill/>
        </p:spPr>
        <p:txBody>
          <a:bodyPr wrap="square" rtlCol="0">
            <a:spAutoFit/>
          </a:bodyPr>
          <a:lstStyle/>
          <a:p>
            <a:r>
              <a:rPr lang="en-US" altLang="zh-CN" sz="3200" b="1" dirty="0">
                <a:highlight>
                  <a:srgbClr val="FFFF00"/>
                </a:highlight>
              </a:rPr>
              <a:t>Push-Relabel </a:t>
            </a:r>
            <a:r>
              <a:rPr lang="zh-CN" altLang="en-US" sz="3200" b="1" dirty="0">
                <a:highlight>
                  <a:srgbClr val="FFFF00"/>
                </a:highlight>
              </a:rPr>
              <a:t>算法</a:t>
            </a:r>
          </a:p>
        </p:txBody>
      </p:sp>
      <p:pic>
        <p:nvPicPr>
          <p:cNvPr id="7" name="图片 6">
            <a:extLst>
              <a:ext uri="{FF2B5EF4-FFF2-40B4-BE49-F238E27FC236}">
                <a16:creationId xmlns:a16="http://schemas.microsoft.com/office/drawing/2014/main" id="{657A794B-2433-FE38-2CEB-021AC818C527}"/>
              </a:ext>
            </a:extLst>
          </p:cNvPr>
          <p:cNvPicPr>
            <a:picLocks noChangeAspect="1"/>
          </p:cNvPicPr>
          <p:nvPr/>
        </p:nvPicPr>
        <p:blipFill>
          <a:blip r:embed="rId3"/>
          <a:stretch>
            <a:fillRect/>
          </a:stretch>
        </p:blipFill>
        <p:spPr>
          <a:xfrm>
            <a:off x="461851" y="2451892"/>
            <a:ext cx="8967676" cy="1954215"/>
          </a:xfrm>
          <a:prstGeom prst="rect">
            <a:avLst/>
          </a:prstGeom>
        </p:spPr>
      </p:pic>
      <p:sp>
        <p:nvSpPr>
          <p:cNvPr id="8" name="文本框 7">
            <a:extLst>
              <a:ext uri="{FF2B5EF4-FFF2-40B4-BE49-F238E27FC236}">
                <a16:creationId xmlns:a16="http://schemas.microsoft.com/office/drawing/2014/main" id="{95E0883C-B627-6E74-5CB8-FE27252435FD}"/>
              </a:ext>
            </a:extLst>
          </p:cNvPr>
          <p:cNvSpPr txBox="1"/>
          <p:nvPr/>
        </p:nvSpPr>
        <p:spPr>
          <a:xfrm>
            <a:off x="646545" y="5006109"/>
            <a:ext cx="8682182" cy="1200329"/>
          </a:xfrm>
          <a:prstGeom prst="rect">
            <a:avLst/>
          </a:prstGeom>
          <a:noFill/>
        </p:spPr>
        <p:txBody>
          <a:bodyPr wrap="square" rtlCol="0">
            <a:spAutoFit/>
          </a:bodyPr>
          <a:lstStyle/>
          <a:p>
            <a:r>
              <a:rPr lang="zh-CN" altLang="en-US" sz="2400" dirty="0"/>
              <a:t>由于高度函数以及两种基本操作的定义，我们发现只要有溢出结点，那么两种操作一定会有一种可以使用，所以按照某种次序进行操作即可，</a:t>
            </a:r>
            <a:r>
              <a:rPr lang="zh-CN" altLang="en-US" sz="2400" b="1" dirty="0">
                <a:solidFill>
                  <a:srgbClr val="7030A0"/>
                </a:solidFill>
              </a:rPr>
              <a:t>注意这里的执行顺序是不重要的</a:t>
            </a:r>
          </a:p>
        </p:txBody>
      </p:sp>
    </p:spTree>
    <p:extLst>
      <p:ext uri="{BB962C8B-B14F-4D97-AF65-F5344CB8AC3E}">
        <p14:creationId xmlns:p14="http://schemas.microsoft.com/office/powerpoint/2010/main" val="2089586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6" y="397164"/>
            <a:ext cx="5606473"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与</a:t>
            </a:r>
            <a:r>
              <a:rPr lang="en-US" altLang="zh-CN" sz="3200" b="1" dirty="0">
                <a:latin typeface="Times New Roman" panose="02020603050405020304" pitchFamily="18" charset="0"/>
                <a:ea typeface="楷体" panose="02010609060101010101" pitchFamily="49" charset="-122"/>
              </a:rPr>
              <a:t>Ford-Fulkerson</a:t>
            </a:r>
            <a:r>
              <a:rPr lang="zh-CN" altLang="en-US" sz="3200" b="1" dirty="0">
                <a:latin typeface="Times New Roman" panose="02020603050405020304" pitchFamily="18" charset="0"/>
                <a:ea typeface="楷体" panose="02010609060101010101" pitchFamily="49" charset="-122"/>
              </a:rPr>
              <a:t>算法比较</a:t>
            </a:r>
          </a:p>
        </p:txBody>
      </p:sp>
      <p:sp>
        <p:nvSpPr>
          <p:cNvPr id="6" name="文本框 5">
            <a:extLst>
              <a:ext uri="{FF2B5EF4-FFF2-40B4-BE49-F238E27FC236}">
                <a16:creationId xmlns:a16="http://schemas.microsoft.com/office/drawing/2014/main" id="{914753A0-1F8E-5BE9-19E9-5C5D45E44114}"/>
              </a:ext>
            </a:extLst>
          </p:cNvPr>
          <p:cNvSpPr txBox="1"/>
          <p:nvPr/>
        </p:nvSpPr>
        <p:spPr>
          <a:xfrm>
            <a:off x="489526" y="1006472"/>
            <a:ext cx="9033163" cy="5562228"/>
          </a:xfrm>
          <a:prstGeom prst="rect">
            <a:avLst/>
          </a:prstGeom>
          <a:noFill/>
        </p:spPr>
        <p:txBody>
          <a:bodyPr wrap="square" rtlCol="0">
            <a:spAutoFit/>
          </a:bodyPr>
          <a:lstStyle/>
          <a:p>
            <a:pPr>
              <a:lnSpc>
                <a:spcPct val="150000"/>
              </a:lnSpc>
            </a:pPr>
            <a:r>
              <a:rPr lang="en-US" altLang="zh-CN" sz="2400" b="1" dirty="0"/>
              <a:t>1. </a:t>
            </a:r>
            <a:r>
              <a:rPr lang="zh-CN" altLang="en-US" sz="2400" b="1" dirty="0"/>
              <a:t>从算法思想上：</a:t>
            </a:r>
            <a:endParaRPr lang="en-US" altLang="zh-CN" sz="2400" b="1" dirty="0"/>
          </a:p>
          <a:p>
            <a:pPr>
              <a:lnSpc>
                <a:spcPct val="150000"/>
              </a:lnSpc>
            </a:pPr>
            <a:r>
              <a:rPr lang="en-US" altLang="zh-CN" sz="2400" dirty="0"/>
              <a:t>Ford-Fulkerson</a:t>
            </a:r>
            <a:r>
              <a:rPr lang="zh-CN" altLang="en-US" sz="2400" dirty="0"/>
              <a:t>算法使用增广路径的方法来不断增加流的价值，直到无法再找到增广路径为止。</a:t>
            </a:r>
            <a:r>
              <a:rPr lang="en-US" altLang="zh-CN" sz="2400" dirty="0"/>
              <a:t>Push-Relabel</a:t>
            </a:r>
            <a:r>
              <a:rPr lang="zh-CN" altLang="en-US" sz="2400" dirty="0"/>
              <a:t>算法基于预流推进方法，通过不断改进预流来逼近最大流。它主要侧重于预流的维护和改进。</a:t>
            </a:r>
            <a:endParaRPr lang="en-US" altLang="zh-CN" sz="2400" dirty="0"/>
          </a:p>
          <a:p>
            <a:pPr>
              <a:lnSpc>
                <a:spcPct val="150000"/>
              </a:lnSpc>
            </a:pPr>
            <a:r>
              <a:rPr lang="en-US" altLang="zh-CN" sz="2400" b="1" dirty="0"/>
              <a:t>2.</a:t>
            </a:r>
            <a:r>
              <a:rPr lang="zh-CN" altLang="en-US" sz="2400" b="1" dirty="0"/>
              <a:t>从算法复杂性上：</a:t>
            </a:r>
            <a:endParaRPr lang="en-US" altLang="zh-CN" sz="2400" b="1" dirty="0"/>
          </a:p>
          <a:p>
            <a:pPr>
              <a:lnSpc>
                <a:spcPct val="150000"/>
              </a:lnSpc>
            </a:pPr>
            <a:r>
              <a:rPr lang="en-US" altLang="zh-CN" sz="2400" dirty="0"/>
              <a:t>Ford-Fulkerson</a:t>
            </a:r>
            <a:r>
              <a:rPr lang="zh-CN" altLang="en-US" sz="2400" dirty="0"/>
              <a:t>算法的复杂性取决于增广路径的选择策略。如果使用</a:t>
            </a:r>
            <a:r>
              <a:rPr lang="en-US" altLang="zh-CN" sz="2400" dirty="0"/>
              <a:t>Edmonds-Karp</a:t>
            </a:r>
            <a:r>
              <a:rPr lang="zh-CN" altLang="en-US" sz="2400" dirty="0"/>
              <a:t>算法（基于</a:t>
            </a:r>
            <a:r>
              <a:rPr lang="en-US" altLang="zh-CN" sz="2400" dirty="0"/>
              <a:t>BFS</a:t>
            </a:r>
            <a:r>
              <a:rPr lang="zh-CN" altLang="en-US" sz="2400" dirty="0"/>
              <a:t>），它的最坏时间复杂度为</a:t>
            </a:r>
            <a:r>
              <a:rPr lang="en-US" altLang="zh-CN" sz="2400" dirty="0"/>
              <a:t>O(VE^3)</a:t>
            </a:r>
            <a:r>
              <a:rPr lang="zh-CN" altLang="en-US" sz="2400" dirty="0"/>
              <a:t>，其中</a:t>
            </a:r>
            <a:r>
              <a:rPr lang="en-US" altLang="zh-CN" sz="2400" dirty="0"/>
              <a:t>V</a:t>
            </a:r>
            <a:r>
              <a:rPr lang="zh-CN" altLang="en-US" sz="2400" dirty="0"/>
              <a:t>是节点数，</a:t>
            </a:r>
            <a:r>
              <a:rPr lang="en-US" altLang="zh-CN" sz="2400" dirty="0"/>
              <a:t>E</a:t>
            </a:r>
            <a:r>
              <a:rPr lang="zh-CN" altLang="en-US" sz="2400" dirty="0"/>
              <a:t>是边数。</a:t>
            </a:r>
            <a:r>
              <a:rPr lang="en-US" altLang="zh-CN" sz="2400" dirty="0"/>
              <a:t>Push-Relabel</a:t>
            </a:r>
            <a:r>
              <a:rPr lang="zh-CN" altLang="en-US" sz="2400" dirty="0"/>
              <a:t>算法在理论上有更好的性能保证，其最坏时间复杂度为</a:t>
            </a:r>
            <a:r>
              <a:rPr lang="en-US" altLang="zh-CN" sz="2400" dirty="0"/>
              <a:t>O(V^3)</a:t>
            </a:r>
            <a:r>
              <a:rPr lang="zh-CN" altLang="en-US" sz="2400" dirty="0"/>
              <a:t>。在实际应用中，它通常比</a:t>
            </a:r>
            <a:r>
              <a:rPr lang="en-US" altLang="zh-CN" sz="2400" dirty="0"/>
              <a:t>Ford-Fulkerson</a:t>
            </a:r>
            <a:r>
              <a:rPr lang="zh-CN" altLang="en-US" sz="2400" dirty="0"/>
              <a:t>算法更快。</a:t>
            </a:r>
            <a:endParaRPr lang="en-US" altLang="zh-CN" sz="2400" dirty="0"/>
          </a:p>
        </p:txBody>
      </p:sp>
    </p:spTree>
    <p:extLst>
      <p:ext uri="{BB962C8B-B14F-4D97-AF65-F5344CB8AC3E}">
        <p14:creationId xmlns:p14="http://schemas.microsoft.com/office/powerpoint/2010/main" val="4202813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5357091"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与</a:t>
            </a:r>
            <a:r>
              <a:rPr lang="en-US" altLang="zh-CN" sz="3200" b="1" dirty="0">
                <a:latin typeface="Times New Roman" panose="02020603050405020304" pitchFamily="18" charset="0"/>
                <a:ea typeface="楷体" panose="02010609060101010101" pitchFamily="49" charset="-122"/>
              </a:rPr>
              <a:t>Ford-Fulkerson</a:t>
            </a:r>
            <a:r>
              <a:rPr lang="zh-CN" altLang="en-US" sz="3200" b="1" dirty="0">
                <a:latin typeface="Times New Roman" panose="02020603050405020304" pitchFamily="18" charset="0"/>
                <a:ea typeface="楷体" panose="02010609060101010101" pitchFamily="49" charset="-122"/>
              </a:rPr>
              <a:t>算法比较</a:t>
            </a:r>
          </a:p>
        </p:txBody>
      </p:sp>
      <p:sp>
        <p:nvSpPr>
          <p:cNvPr id="6" name="文本框 5">
            <a:extLst>
              <a:ext uri="{FF2B5EF4-FFF2-40B4-BE49-F238E27FC236}">
                <a16:creationId xmlns:a16="http://schemas.microsoft.com/office/drawing/2014/main" id="{79294440-6160-0A69-7157-581FFC33127A}"/>
              </a:ext>
            </a:extLst>
          </p:cNvPr>
          <p:cNvSpPr txBox="1"/>
          <p:nvPr/>
        </p:nvSpPr>
        <p:spPr>
          <a:xfrm>
            <a:off x="424872" y="1097923"/>
            <a:ext cx="9060873" cy="5008230"/>
          </a:xfrm>
          <a:prstGeom prst="rect">
            <a:avLst/>
          </a:prstGeom>
          <a:noFill/>
        </p:spPr>
        <p:txBody>
          <a:bodyPr wrap="square" rtlCol="0">
            <a:spAutoFit/>
          </a:bodyPr>
          <a:lstStyle/>
          <a:p>
            <a:pPr>
              <a:lnSpc>
                <a:spcPct val="150000"/>
              </a:lnSpc>
            </a:pPr>
            <a:r>
              <a:rPr lang="en-US" altLang="zh-CN" sz="2400" b="1" dirty="0"/>
              <a:t>3.</a:t>
            </a:r>
            <a:r>
              <a:rPr lang="zh-CN" altLang="en-US" sz="2400" b="1" dirty="0"/>
              <a:t>在算法稳定性上：</a:t>
            </a:r>
            <a:endParaRPr lang="en-US" altLang="zh-CN" sz="2400" b="1" dirty="0"/>
          </a:p>
          <a:p>
            <a:pPr>
              <a:lnSpc>
                <a:spcPct val="150000"/>
              </a:lnSpc>
            </a:pPr>
            <a:r>
              <a:rPr lang="en-US" altLang="zh-CN" sz="2400" dirty="0"/>
              <a:t>Ford-Fulkerson</a:t>
            </a:r>
            <a:r>
              <a:rPr lang="zh-CN" altLang="en-US" sz="2400" dirty="0"/>
              <a:t>算法在具有负权值边的网络中可能陷入无限循环，因此需要特殊的增广路径选择策略来避免这种情况。</a:t>
            </a:r>
            <a:r>
              <a:rPr lang="en-US" altLang="zh-CN" sz="2400" dirty="0"/>
              <a:t>Push-Relabel</a:t>
            </a:r>
            <a:r>
              <a:rPr lang="zh-CN" altLang="en-US" sz="2400" dirty="0"/>
              <a:t>算法通常更稳定，不容易陷入无限循环，因为它使用了重标记操作来保持节点高度的一致性。</a:t>
            </a:r>
          </a:p>
          <a:p>
            <a:pPr>
              <a:lnSpc>
                <a:spcPct val="150000"/>
              </a:lnSpc>
            </a:pPr>
            <a:r>
              <a:rPr lang="en-US" altLang="zh-CN" sz="2400" b="1" dirty="0"/>
              <a:t>4.</a:t>
            </a:r>
            <a:r>
              <a:rPr lang="zh-CN" altLang="en-US" sz="2400" b="1" dirty="0"/>
              <a:t>在实际应用上：</a:t>
            </a:r>
            <a:endParaRPr lang="en-US" altLang="zh-CN" sz="2400" b="1" dirty="0"/>
          </a:p>
          <a:p>
            <a:pPr>
              <a:lnSpc>
                <a:spcPct val="150000"/>
              </a:lnSpc>
            </a:pPr>
            <a:r>
              <a:rPr lang="en-US" altLang="zh-CN" sz="2400" dirty="0"/>
              <a:t>Push-Relabel</a:t>
            </a:r>
            <a:r>
              <a:rPr lang="zh-CN" altLang="en-US" sz="2400" dirty="0"/>
              <a:t>算法在实际应用中通常表现更好，特别是在大型网络中。</a:t>
            </a:r>
            <a:r>
              <a:rPr lang="en-US" altLang="zh-CN" sz="2400" dirty="0"/>
              <a:t>Ford-Fulkerson</a:t>
            </a:r>
            <a:r>
              <a:rPr lang="zh-CN" altLang="en-US" sz="2400" dirty="0"/>
              <a:t>算法的性能可能会受到增广路径选择策略的影响，因此在特定情况下可能不如</a:t>
            </a:r>
            <a:r>
              <a:rPr lang="en-US" altLang="zh-CN" sz="2400" dirty="0"/>
              <a:t>Push-Relabel</a:t>
            </a:r>
            <a:r>
              <a:rPr lang="zh-CN" altLang="en-US" sz="2400" dirty="0"/>
              <a:t>算法高效。</a:t>
            </a:r>
          </a:p>
        </p:txBody>
      </p:sp>
    </p:spTree>
    <p:extLst>
      <p:ext uri="{BB962C8B-B14F-4D97-AF65-F5344CB8AC3E}">
        <p14:creationId xmlns:p14="http://schemas.microsoft.com/office/powerpoint/2010/main" val="3562265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FFC04E8C-B7B3-4235-CF20-ABDB8C6CD91C}"/>
              </a:ext>
            </a:extLst>
          </p:cNvPr>
          <p:cNvSpPr txBox="1"/>
          <p:nvPr/>
        </p:nvSpPr>
        <p:spPr>
          <a:xfrm>
            <a:off x="314035" y="2840463"/>
            <a:ext cx="9531930" cy="830997"/>
          </a:xfrm>
          <a:prstGeom prst="rect">
            <a:avLst/>
          </a:prstGeom>
          <a:noFill/>
        </p:spPr>
        <p:txBody>
          <a:bodyPr wrap="square" rtlCol="0">
            <a:spAutoFit/>
          </a:bodyPr>
          <a:lstStyle/>
          <a:p>
            <a:r>
              <a:rPr lang="en-US" altLang="zh-CN" sz="4800" b="1" dirty="0">
                <a:latin typeface="Times New Roman" panose="02020603050405020304" pitchFamily="18" charset="0"/>
                <a:ea typeface="楷体" panose="02010609060101010101" pitchFamily="49" charset="-122"/>
              </a:rPr>
              <a:t>Part 02 Capacity-scaling algorithm </a:t>
            </a:r>
            <a:endParaRPr lang="zh-CN" altLang="en-US" sz="4800" b="1" dirty="0">
              <a:latin typeface="Times New Roman" panose="02020603050405020304" pitchFamily="18" charset="0"/>
              <a:ea typeface="楷体" panose="02010609060101010101" pitchFamily="49" charset="-122"/>
            </a:endParaRPr>
          </a:p>
        </p:txBody>
      </p:sp>
    </p:spTree>
    <p:extLst>
      <p:ext uri="{BB962C8B-B14F-4D97-AF65-F5344CB8AC3E}">
        <p14:creationId xmlns:p14="http://schemas.microsoft.com/office/powerpoint/2010/main" val="1468518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算法介绍</a:t>
            </a:r>
          </a:p>
        </p:txBody>
      </p:sp>
      <mc:AlternateContent xmlns:mc="http://schemas.openxmlformats.org/markup-compatibility/2006">
        <mc:Choice xmlns:a14="http://schemas.microsoft.com/office/drawing/2010/main" Requires="a14">
          <p:sp>
            <p:nvSpPr>
              <p:cNvPr id="6" name="文本框 5">
                <a:extLst>
                  <a:ext uri="{FF2B5EF4-FFF2-40B4-BE49-F238E27FC236}">
                    <a16:creationId xmlns:a16="http://schemas.microsoft.com/office/drawing/2014/main" id="{FE48BFB0-F945-69F2-A003-E9742140F336}"/>
                  </a:ext>
                </a:extLst>
              </p:cNvPr>
              <p:cNvSpPr txBox="1"/>
              <p:nvPr/>
            </p:nvSpPr>
            <p:spPr>
              <a:xfrm>
                <a:off x="794327" y="1379103"/>
                <a:ext cx="8802254" cy="4627164"/>
              </a:xfrm>
              <a:prstGeom prst="rect">
                <a:avLst/>
              </a:prstGeom>
              <a:noFill/>
            </p:spPr>
            <p:txBody>
              <a:bodyPr wrap="square" rtlCol="0">
                <a:spAutoFit/>
              </a:bodyPr>
              <a:lstStyle/>
              <a:p>
                <a:pPr>
                  <a:lnSpc>
                    <a:spcPct val="150000"/>
                  </a:lnSpc>
                </a:pPr>
                <a:r>
                  <a:rPr lang="en-US" altLang="zh-CN" sz="3200" b="1" dirty="0"/>
                  <a:t>FF</a:t>
                </a:r>
                <a:r>
                  <a:rPr lang="zh-CN" altLang="en-US" sz="3200" b="1" dirty="0"/>
                  <a:t>算法的</a:t>
                </a:r>
                <a:r>
                  <a:rPr lang="en-US" altLang="zh-CN" sz="3200" b="1" dirty="0"/>
                  <a:t>Bad-case</a:t>
                </a:r>
                <a:r>
                  <a:rPr lang="zh-CN" altLang="en-US" sz="3200" b="1" dirty="0"/>
                  <a:t>：</a:t>
                </a:r>
                <a:endParaRPr lang="en-US" altLang="zh-CN" sz="3200" b="1" dirty="0"/>
              </a:p>
              <a:p>
                <a:pPr>
                  <a:lnSpc>
                    <a:spcPct val="150000"/>
                  </a:lnSpc>
                </a:pPr>
                <a:r>
                  <a:rPr lang="zh-CN" altLang="en-US" sz="2800" dirty="0"/>
                  <a:t>还记得</a:t>
                </a:r>
                <a:r>
                  <a:rPr lang="en-US" altLang="zh-CN" sz="2800" dirty="0"/>
                  <a:t>Ford-Fulkerson</a:t>
                </a:r>
                <a:r>
                  <a:rPr lang="zh-CN" altLang="en-US" sz="2800" dirty="0"/>
                  <a:t>算法的时间复杂度吗？</a:t>
                </a:r>
                <a14:m>
                  <m:oMath xmlns:m="http://schemas.openxmlformats.org/officeDocument/2006/math">
                    <m:r>
                      <a:rPr lang="en-US" altLang="zh-CN" sz="2800" b="0" i="1" smtClean="0">
                        <a:latin typeface="Cambria Math" panose="02040503050406030204" pitchFamily="18" charset="0"/>
                      </a:rPr>
                      <m:t>𝑂</m:t>
                    </m:r>
                    <m:r>
                      <a:rPr lang="en-US" altLang="zh-CN" sz="2800" b="0" i="1" smtClean="0">
                        <a:latin typeface="Cambria Math" panose="02040503050406030204" pitchFamily="18" charset="0"/>
                      </a:rPr>
                      <m:t>(</m:t>
                    </m:r>
                    <m:d>
                      <m:dPr>
                        <m:ctrlPr>
                          <a:rPr lang="en-US" altLang="zh-CN" sz="2800" b="0" i="1" smtClean="0">
                            <a:latin typeface="Cambria Math" panose="02040503050406030204" pitchFamily="18" charset="0"/>
                          </a:rPr>
                        </m:ctrlPr>
                      </m:dPr>
                      <m:e>
                        <m:r>
                          <a:rPr lang="en-US" altLang="zh-CN" sz="2800" b="0" i="1" smtClean="0">
                            <a:latin typeface="Cambria Math" panose="02040503050406030204" pitchFamily="18" charset="0"/>
                          </a:rPr>
                          <m:t>𝑛</m:t>
                        </m:r>
                        <m:r>
                          <a:rPr lang="en-US" altLang="zh-CN" sz="2800" b="0" i="1" smtClean="0">
                            <a:latin typeface="Cambria Math" panose="02040503050406030204" pitchFamily="18" charset="0"/>
                          </a:rPr>
                          <m:t>+</m:t>
                        </m:r>
                        <m:r>
                          <a:rPr lang="en-US" altLang="zh-CN" sz="2800" b="0" i="1" smtClean="0">
                            <a:latin typeface="Cambria Math" panose="02040503050406030204" pitchFamily="18" charset="0"/>
                          </a:rPr>
                          <m:t>𝑚</m:t>
                        </m:r>
                      </m:e>
                    </m:d>
                    <m:r>
                      <a:rPr lang="en-US" altLang="zh-CN" sz="2800" b="0" i="1" smtClean="0">
                        <a:latin typeface="Cambria Math" panose="02040503050406030204" pitchFamily="18" charset="0"/>
                      </a:rPr>
                      <m:t>𝐶</m:t>
                    </m:r>
                    <m:r>
                      <a:rPr lang="en-US" altLang="zh-CN" sz="2800" b="0" i="1" smtClean="0">
                        <a:latin typeface="Cambria Math" panose="02040503050406030204" pitchFamily="18" charset="0"/>
                      </a:rPr>
                      <m:t>)</m:t>
                    </m:r>
                  </m:oMath>
                </a14:m>
                <a:r>
                  <a:rPr lang="zh-CN" altLang="en-US" sz="2800" dirty="0"/>
                  <a:t> ，即它是一个伪多项式时间算法，它的时间复杂度不仅取决于</a:t>
                </a:r>
                <a:r>
                  <a:rPr lang="en-US" altLang="zh-CN" sz="2800" dirty="0"/>
                  <a:t>n</a:t>
                </a:r>
                <a:r>
                  <a:rPr lang="zh-CN" altLang="en-US" sz="2800" dirty="0"/>
                  <a:t>和</a:t>
                </a:r>
                <a:r>
                  <a:rPr lang="en-US" altLang="zh-CN" sz="2800" dirty="0"/>
                  <a:t>m</a:t>
                </a:r>
                <a:r>
                  <a:rPr lang="zh-CN" altLang="en-US" sz="2800" dirty="0"/>
                  <a:t>，还</a:t>
                </a:r>
                <a:r>
                  <a:rPr lang="zh-CN" altLang="en-US" sz="2800" b="1" dirty="0">
                    <a:solidFill>
                      <a:srgbClr val="FF0000"/>
                    </a:solidFill>
                  </a:rPr>
                  <a:t>取决于这个流网络本来的最大流的规模</a:t>
                </a:r>
                <a:r>
                  <a:rPr lang="en-US" altLang="zh-CN" sz="2800" b="1" dirty="0">
                    <a:solidFill>
                      <a:srgbClr val="FF0000"/>
                    </a:solidFill>
                  </a:rPr>
                  <a:t>C</a:t>
                </a:r>
                <a:r>
                  <a:rPr lang="zh-CN" altLang="en-US" sz="2800" dirty="0"/>
                  <a:t>，因此它一定会进行大于等于</a:t>
                </a:r>
                <a:r>
                  <a:rPr lang="en-US" altLang="zh-CN" sz="2800" dirty="0"/>
                  <a:t>C</a:t>
                </a:r>
                <a:r>
                  <a:rPr lang="zh-CN" altLang="en-US" sz="2800" dirty="0"/>
                  <a:t>次迭代，即便输入规模很小，但如果流网络的最大流的规模</a:t>
                </a:r>
                <a:r>
                  <a:rPr lang="en-US" altLang="zh-CN" sz="2800" dirty="0"/>
                  <a:t>C</a:t>
                </a:r>
                <a:r>
                  <a:rPr lang="zh-CN" altLang="en-US" sz="2800" dirty="0"/>
                  <a:t>很大的话，</a:t>
                </a:r>
                <a:r>
                  <a:rPr lang="en-US" altLang="zh-CN" sz="2800" dirty="0"/>
                  <a:t>FF</a:t>
                </a:r>
                <a:r>
                  <a:rPr lang="zh-CN" altLang="en-US" sz="2800" dirty="0"/>
                  <a:t>算法的时间复杂度还是会很高</a:t>
                </a:r>
              </a:p>
            </p:txBody>
          </p:sp>
        </mc:Choice>
        <mc:Fallback>
          <p:sp>
            <p:nvSpPr>
              <p:cNvPr id="6" name="文本框 5">
                <a:extLst>
                  <a:ext uri="{FF2B5EF4-FFF2-40B4-BE49-F238E27FC236}">
                    <a16:creationId xmlns:a16="http://schemas.microsoft.com/office/drawing/2014/main" id="{FE48BFB0-F945-69F2-A003-E9742140F336}"/>
                  </a:ext>
                </a:extLst>
              </p:cNvPr>
              <p:cNvSpPr txBox="1">
                <a:spLocks noRot="1" noChangeAspect="1" noMove="1" noResize="1" noEditPoints="1" noAdjustHandles="1" noChangeArrowheads="1" noChangeShapeType="1" noTextEdit="1"/>
              </p:cNvSpPr>
              <p:nvPr/>
            </p:nvSpPr>
            <p:spPr>
              <a:xfrm>
                <a:off x="794327" y="1379103"/>
                <a:ext cx="8802254" cy="4627164"/>
              </a:xfrm>
              <a:prstGeom prst="rect">
                <a:avLst/>
              </a:prstGeom>
              <a:blipFill>
                <a:blip r:embed="rId3"/>
                <a:stretch>
                  <a:fillRect l="-1731" b="-289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821262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9236"/>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264176"/>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算法介绍</a:t>
            </a:r>
          </a:p>
        </p:txBody>
      </p:sp>
      <mc:AlternateContent xmlns:mc="http://schemas.openxmlformats.org/markup-compatibility/2006">
        <mc:Choice xmlns:a14="http://schemas.microsoft.com/office/drawing/2010/main" Requires="a14">
          <p:sp>
            <p:nvSpPr>
              <p:cNvPr id="8" name="文本框 7">
                <a:extLst>
                  <a:ext uri="{FF2B5EF4-FFF2-40B4-BE49-F238E27FC236}">
                    <a16:creationId xmlns:a16="http://schemas.microsoft.com/office/drawing/2014/main" id="{29F107D1-A02C-8BBF-C6B4-90267E404863}"/>
                  </a:ext>
                </a:extLst>
              </p:cNvPr>
              <p:cNvSpPr txBox="1"/>
              <p:nvPr/>
            </p:nvSpPr>
            <p:spPr>
              <a:xfrm>
                <a:off x="775856" y="837071"/>
                <a:ext cx="8543636" cy="5971571"/>
              </a:xfrm>
              <a:prstGeom prst="rect">
                <a:avLst/>
              </a:prstGeom>
              <a:noFill/>
            </p:spPr>
            <p:txBody>
              <a:bodyPr wrap="square" rtlCol="0">
                <a:spAutoFit/>
              </a:bodyPr>
              <a:lstStyle/>
              <a:p>
                <a:pPr>
                  <a:lnSpc>
                    <a:spcPct val="150000"/>
                  </a:lnSpc>
                </a:pPr>
                <a:r>
                  <a:rPr lang="zh-CN" altLang="en-US" sz="3200" b="1" dirty="0"/>
                  <a:t>选择更好的增广路径：</a:t>
                </a:r>
                <a:endParaRPr lang="en-US" altLang="zh-CN" dirty="0"/>
              </a:p>
              <a:p>
                <a:pPr>
                  <a:lnSpc>
                    <a:spcPct val="150000"/>
                  </a:lnSpc>
                </a:pPr>
                <a:r>
                  <a:rPr lang="zh-CN" altLang="en-US" sz="2800" dirty="0"/>
                  <a:t>避免这个问题的方法就是在算法过程中选择更好的增广路径。那么我们该如何高效地找到增广路径并且使 </a:t>
                </a:r>
                <a:r>
                  <a:rPr lang="en-US" altLang="zh-CN" sz="2800" dirty="0"/>
                  <a:t>FF </a:t>
                </a:r>
                <a:r>
                  <a:rPr lang="zh-CN" altLang="en-US" sz="2800" dirty="0"/>
                  <a:t>算法的迭代更少呢？</a:t>
                </a:r>
              </a:p>
              <a:p>
                <a:pPr>
                  <a:lnSpc>
                    <a:spcPct val="150000"/>
                  </a:lnSpc>
                </a:pPr>
                <a:r>
                  <a:rPr lang="zh-CN" altLang="en-US" sz="2800" dirty="0"/>
                  <a:t>记得在问求课上我们提到，如果</a:t>
                </a:r>
                <a14:m>
                  <m:oMath xmlns:m="http://schemas.openxmlformats.org/officeDocument/2006/math">
                    <m:d>
                      <m:dPr>
                        <m:ctrlPr>
                          <a:rPr lang="en-US" altLang="zh-CN" sz="2800" b="0" i="1" smtClean="0">
                            <a:latin typeface="Cambria Math" panose="02040503050406030204" pitchFamily="18" charset="0"/>
                          </a:rPr>
                        </m:ctrlPr>
                      </m:dPr>
                      <m:e>
                        <m:r>
                          <a:rPr lang="en-US" altLang="zh-CN" sz="2800" b="0" i="1" smtClean="0">
                            <a:latin typeface="Cambria Math" panose="02040503050406030204" pitchFamily="18" charset="0"/>
                          </a:rPr>
                          <m:t>𝑓</m:t>
                        </m:r>
                      </m:e>
                    </m:d>
                  </m:oMath>
                </a14:m>
                <a:r>
                  <a:rPr lang="zh-CN" altLang="en-US" sz="2800" dirty="0"/>
                  <a:t>是原来的流，且找到一条增广路径</a:t>
                </a:r>
                <a14:m>
                  <m:oMath xmlns:m="http://schemas.openxmlformats.org/officeDocument/2006/math">
                    <m:r>
                      <a:rPr lang="en-US" altLang="zh-CN" sz="2800" b="0" i="1" smtClean="0">
                        <a:latin typeface="Cambria Math" panose="02040503050406030204" pitchFamily="18" charset="0"/>
                      </a:rPr>
                      <m:t>𝑃</m:t>
                    </m:r>
                    <m:r>
                      <a:rPr lang="en-US" altLang="zh-CN" sz="2800" b="0" i="1" smtClean="0">
                        <a:latin typeface="Cambria Math" panose="02040503050406030204" pitchFamily="18" charset="0"/>
                      </a:rPr>
                      <m:t> </m:t>
                    </m:r>
                  </m:oMath>
                </a14:m>
                <a:r>
                  <a:rPr lang="zh-CN" altLang="en-US" sz="2800" dirty="0"/>
                  <a:t>，那么更新的流</a:t>
                </a:r>
                <a14:m>
                  <m:oMath xmlns:m="http://schemas.openxmlformats.org/officeDocument/2006/math">
                    <m:d>
                      <m:dPr>
                        <m:ctrlPr>
                          <a:rPr lang="en-US" altLang="zh-CN" sz="2800" b="0" i="1" smtClean="0">
                            <a:latin typeface="Cambria Math" panose="02040503050406030204" pitchFamily="18" charset="0"/>
                          </a:rPr>
                        </m:ctrlPr>
                      </m:dPr>
                      <m:e>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𝑓</m:t>
                            </m:r>
                          </m:e>
                          <m:sup>
                            <m:r>
                              <a:rPr lang="en-US" altLang="zh-CN" sz="2800" b="0" i="1" smtClean="0">
                                <a:latin typeface="Cambria Math" panose="02040503050406030204" pitchFamily="18" charset="0"/>
                              </a:rPr>
                              <m:t>′</m:t>
                            </m:r>
                          </m:sup>
                        </m:sSup>
                      </m:e>
                    </m:d>
                  </m:oMath>
                </a14:m>
                <a:r>
                  <a:rPr lang="zh-CN" altLang="en-US" sz="2800" dirty="0"/>
                  <a:t>满足</a:t>
                </a:r>
                <a14:m>
                  <m:oMath xmlns:m="http://schemas.openxmlformats.org/officeDocument/2006/math">
                    <m:r>
                      <a:rPr lang="en-US" altLang="zh-CN" sz="2800" b="0" i="1" smtClean="0">
                        <a:latin typeface="Cambria Math" panose="02040503050406030204" pitchFamily="18" charset="0"/>
                      </a:rPr>
                      <m:t>𝑣𝑎𝑙</m:t>
                    </m:r>
                    <m:d>
                      <m:dPr>
                        <m:ctrlPr>
                          <a:rPr lang="en-US" altLang="zh-CN" sz="2800" b="0" i="1" smtClean="0">
                            <a:latin typeface="Cambria Math" panose="02040503050406030204" pitchFamily="18" charset="0"/>
                          </a:rPr>
                        </m:ctrlPr>
                      </m:dPr>
                      <m:e>
                        <m:sSup>
                          <m:sSupPr>
                            <m:ctrlPr>
                              <a:rPr lang="en-US" altLang="zh-CN" sz="2800" b="0" i="1" smtClean="0">
                                <a:latin typeface="Cambria Math" panose="02040503050406030204" pitchFamily="18" charset="0"/>
                              </a:rPr>
                            </m:ctrlPr>
                          </m:sSupPr>
                          <m:e>
                            <m:r>
                              <a:rPr lang="en-US" altLang="zh-CN" sz="2800" b="0" i="1" smtClean="0">
                                <a:latin typeface="Cambria Math" panose="02040503050406030204" pitchFamily="18" charset="0"/>
                              </a:rPr>
                              <m:t>𝑓</m:t>
                            </m:r>
                          </m:e>
                          <m:sup>
                            <m:r>
                              <a:rPr lang="en-US" altLang="zh-CN" sz="2800" b="0" i="1" smtClean="0">
                                <a:latin typeface="Cambria Math" panose="02040503050406030204" pitchFamily="18" charset="0"/>
                              </a:rPr>
                              <m:t>′</m:t>
                            </m:r>
                          </m:sup>
                        </m:sSup>
                      </m:e>
                    </m:d>
                    <m:r>
                      <a:rPr lang="en-US" altLang="zh-CN" sz="2800" b="0" i="1" smtClean="0">
                        <a:latin typeface="Cambria Math" panose="02040503050406030204" pitchFamily="18" charset="0"/>
                      </a:rPr>
                      <m:t>=</m:t>
                    </m:r>
                    <m:r>
                      <a:rPr lang="en-US" altLang="zh-CN" sz="2800" b="0" i="1" smtClean="0">
                        <a:latin typeface="Cambria Math" panose="02040503050406030204" pitchFamily="18" charset="0"/>
                      </a:rPr>
                      <m:t>𝑣𝑎𝑙</m:t>
                    </m:r>
                    <m:d>
                      <m:dPr>
                        <m:ctrlPr>
                          <a:rPr lang="en-US" altLang="zh-CN" sz="2800" b="0" i="1" smtClean="0">
                            <a:latin typeface="Cambria Math" panose="02040503050406030204" pitchFamily="18" charset="0"/>
                          </a:rPr>
                        </m:ctrlPr>
                      </m:dPr>
                      <m:e>
                        <m:r>
                          <a:rPr lang="en-US" altLang="zh-CN" sz="2800" b="0" i="1" smtClean="0">
                            <a:latin typeface="Cambria Math" panose="02040503050406030204" pitchFamily="18" charset="0"/>
                          </a:rPr>
                          <m:t>𝑓</m:t>
                        </m:r>
                      </m:e>
                    </m:d>
                    <m:r>
                      <a:rPr lang="en-US" altLang="zh-CN" sz="2800" b="0" i="1" smtClean="0">
                        <a:latin typeface="Cambria Math" panose="02040503050406030204" pitchFamily="18" charset="0"/>
                      </a:rPr>
                      <m:t>+</m:t>
                    </m:r>
                    <m:r>
                      <a:rPr lang="en-US" altLang="zh-CN" sz="2800" b="0" i="1" smtClean="0">
                        <a:latin typeface="Cambria Math" panose="02040503050406030204" pitchFamily="18" charset="0"/>
                      </a:rPr>
                      <m:t>𝑏𝑜𝑡𝑡𝑙𝑒𝑛𝑒𝑐𝑘</m:t>
                    </m:r>
                    <m:r>
                      <a:rPr lang="en-US" altLang="zh-CN" sz="2800" b="0" i="1" smtClean="0">
                        <a:latin typeface="Cambria Math" panose="02040503050406030204" pitchFamily="18" charset="0"/>
                      </a:rPr>
                      <m:t>(</m:t>
                    </m:r>
                    <m:sSub>
                      <m:sSubPr>
                        <m:ctrlPr>
                          <a:rPr lang="en-US" altLang="zh-CN" sz="2800" b="0" i="1" smtClean="0">
                            <a:latin typeface="Cambria Math" panose="02040503050406030204" pitchFamily="18" charset="0"/>
                          </a:rPr>
                        </m:ctrlPr>
                      </m:sSubPr>
                      <m:e>
                        <m:r>
                          <a:rPr lang="en-US" altLang="zh-CN" sz="2800" b="0" i="1" smtClean="0">
                            <a:latin typeface="Cambria Math" panose="02040503050406030204" pitchFamily="18" charset="0"/>
                          </a:rPr>
                          <m:t>𝐺</m:t>
                        </m:r>
                      </m:e>
                      <m:sub>
                        <m:r>
                          <a:rPr lang="en-US" altLang="zh-CN" sz="2800" b="0" i="1" smtClean="0">
                            <a:latin typeface="Cambria Math" panose="02040503050406030204" pitchFamily="18" charset="0"/>
                          </a:rPr>
                          <m:t>𝑓</m:t>
                        </m:r>
                      </m:sub>
                    </m:sSub>
                    <m:r>
                      <a:rPr lang="en-US" altLang="zh-CN" sz="2800" b="0" i="1" smtClean="0">
                        <a:latin typeface="Cambria Math" panose="02040503050406030204" pitchFamily="18" charset="0"/>
                      </a:rPr>
                      <m:t>,</m:t>
                    </m:r>
                    <m:r>
                      <a:rPr lang="en-US" altLang="zh-CN" sz="2800" b="0" i="1" smtClean="0">
                        <a:latin typeface="Cambria Math" panose="02040503050406030204" pitchFamily="18" charset="0"/>
                      </a:rPr>
                      <m:t>𝑃</m:t>
                    </m:r>
                    <m:r>
                      <a:rPr lang="en-US" altLang="zh-CN" sz="2800" b="0" i="1" smtClean="0">
                        <a:latin typeface="Cambria Math" panose="02040503050406030204" pitchFamily="18" charset="0"/>
                      </a:rPr>
                      <m:t>)</m:t>
                    </m:r>
                  </m:oMath>
                </a14:m>
                <a:r>
                  <a:rPr lang="en-US" altLang="zh-CN" sz="2800" dirty="0"/>
                  <a:t> </a:t>
                </a:r>
                <a:r>
                  <a:rPr lang="zh-CN" altLang="en-US" sz="2800" dirty="0"/>
                  <a:t>。所以</a:t>
                </a:r>
                <a:r>
                  <a:rPr lang="zh-CN" altLang="en-US" sz="2800" b="1" dirty="0">
                    <a:solidFill>
                      <a:srgbClr val="FF0000"/>
                    </a:solidFill>
                  </a:rPr>
                  <a:t>如果能够每次挑选瓶颈容量最大的增广路径</a:t>
                </a:r>
                <a:r>
                  <a:rPr lang="zh-CN" altLang="en-US" sz="2800" dirty="0"/>
                  <a:t>，我们就可以保证每次迭代中</a:t>
                </a:r>
                <a14:m>
                  <m:oMath xmlns:m="http://schemas.openxmlformats.org/officeDocument/2006/math">
                    <m:r>
                      <a:rPr lang="en-US" altLang="zh-CN" sz="2800" b="0" i="1" smtClean="0">
                        <a:latin typeface="Cambria Math" panose="02040503050406030204" pitchFamily="18" charset="0"/>
                      </a:rPr>
                      <m:t>𝑣𝑎𝑙</m:t>
                    </m:r>
                    <m:d>
                      <m:dPr>
                        <m:ctrlPr>
                          <a:rPr lang="en-US" altLang="zh-CN" sz="2800" b="0" i="1" smtClean="0">
                            <a:latin typeface="Cambria Math" panose="02040503050406030204" pitchFamily="18" charset="0"/>
                          </a:rPr>
                        </m:ctrlPr>
                      </m:dPr>
                      <m:e>
                        <m:r>
                          <a:rPr lang="en-US" altLang="zh-CN" sz="2800" b="0" i="1" smtClean="0">
                            <a:latin typeface="Cambria Math" panose="02040503050406030204" pitchFamily="18" charset="0"/>
                          </a:rPr>
                          <m:t>𝑓</m:t>
                        </m:r>
                      </m:e>
                    </m:d>
                  </m:oMath>
                </a14:m>
                <a:r>
                  <a:rPr lang="zh-CN" altLang="en-US" sz="2800" dirty="0"/>
                  <a:t>增加的量最大，从而减少迭代次数</a:t>
                </a:r>
              </a:p>
            </p:txBody>
          </p:sp>
        </mc:Choice>
        <mc:Fallback>
          <p:sp>
            <p:nvSpPr>
              <p:cNvPr id="8" name="文本框 7">
                <a:extLst>
                  <a:ext uri="{FF2B5EF4-FFF2-40B4-BE49-F238E27FC236}">
                    <a16:creationId xmlns:a16="http://schemas.microsoft.com/office/drawing/2014/main" id="{29F107D1-A02C-8BBF-C6B4-90267E404863}"/>
                  </a:ext>
                </a:extLst>
              </p:cNvPr>
              <p:cNvSpPr txBox="1">
                <a:spLocks noRot="1" noChangeAspect="1" noMove="1" noResize="1" noEditPoints="1" noAdjustHandles="1" noChangeArrowheads="1" noChangeShapeType="1" noTextEdit="1"/>
              </p:cNvSpPr>
              <p:nvPr/>
            </p:nvSpPr>
            <p:spPr>
              <a:xfrm>
                <a:off x="775856" y="837071"/>
                <a:ext cx="8543636" cy="5971571"/>
              </a:xfrm>
              <a:prstGeom prst="rect">
                <a:avLst/>
              </a:prstGeom>
              <a:blipFill>
                <a:blip r:embed="rId3"/>
                <a:stretch>
                  <a:fillRect l="-1783" r="-1070" b="-153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928934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算法介绍</a:t>
            </a:r>
          </a:p>
        </p:txBody>
      </p:sp>
      <mc:AlternateContent xmlns:mc="http://schemas.openxmlformats.org/markup-compatibility/2006">
        <mc:Choice xmlns:a14="http://schemas.microsoft.com/office/drawing/2010/main" Requires="a14">
          <p:sp>
            <p:nvSpPr>
              <p:cNvPr id="6" name="文本框 5">
                <a:extLst>
                  <a:ext uri="{FF2B5EF4-FFF2-40B4-BE49-F238E27FC236}">
                    <a16:creationId xmlns:a16="http://schemas.microsoft.com/office/drawing/2014/main" id="{5A53D277-F4C3-C93C-F0FE-CF1F5EC94A2B}"/>
                  </a:ext>
                </a:extLst>
              </p:cNvPr>
              <p:cNvSpPr txBox="1"/>
              <p:nvPr/>
            </p:nvSpPr>
            <p:spPr>
              <a:xfrm>
                <a:off x="1025236" y="1379103"/>
                <a:ext cx="8026400" cy="4760534"/>
              </a:xfrm>
              <a:prstGeom prst="rect">
                <a:avLst/>
              </a:prstGeom>
              <a:noFill/>
            </p:spPr>
            <p:txBody>
              <a:bodyPr wrap="square" rtlCol="0">
                <a:spAutoFit/>
              </a:bodyPr>
              <a:lstStyle/>
              <a:p>
                <a:pPr>
                  <a:lnSpc>
                    <a:spcPct val="150000"/>
                  </a:lnSpc>
                </a:pPr>
                <a:r>
                  <a:rPr lang="zh-CN" altLang="en-US" sz="3200" dirty="0"/>
                  <a:t>在 </a:t>
                </a:r>
                <a:r>
                  <a:rPr lang="en-US" altLang="zh-CN" sz="3200" dirty="0"/>
                  <a:t>Capacity-Scaling </a:t>
                </a:r>
                <a:r>
                  <a:rPr lang="zh-CN" altLang="en-US" sz="3200" dirty="0"/>
                  <a:t>算法中，我们记录一个缩放参数</a:t>
                </a:r>
                <a14:m>
                  <m:oMath xmlns:m="http://schemas.openxmlformats.org/officeDocument/2006/math">
                    <m:r>
                      <a:rPr lang="zh-CN" altLang="en-US" sz="3200" i="1" smtClean="0">
                        <a:latin typeface="Cambria Math" panose="02040503050406030204" pitchFamily="18" charset="0"/>
                      </a:rPr>
                      <m:t>∆</m:t>
                    </m:r>
                  </m:oMath>
                </a14:m>
                <a:r>
                  <a:rPr lang="zh-CN" altLang="en-US" sz="3200" dirty="0"/>
                  <a:t>，在每次迭代中，</a:t>
                </a:r>
                <a:r>
                  <a:rPr lang="zh-CN" altLang="en-US" sz="3200" dirty="0">
                    <a:solidFill>
                      <a:schemeClr val="tx1"/>
                    </a:solidFill>
                  </a:rPr>
                  <a:t>我们不关注整个</a:t>
                </a:r>
                <a14:m>
                  <m:oMath xmlns:m="http://schemas.openxmlformats.org/officeDocument/2006/math">
                    <m:sSub>
                      <m:sSubPr>
                        <m:ctrlPr>
                          <a:rPr lang="en-US" altLang="zh-CN" sz="3200" i="1" smtClean="0">
                            <a:solidFill>
                              <a:schemeClr val="tx1"/>
                            </a:solidFill>
                            <a:latin typeface="Cambria Math" panose="02040503050406030204" pitchFamily="18" charset="0"/>
                          </a:rPr>
                        </m:ctrlPr>
                      </m:sSubPr>
                      <m:e>
                        <m:r>
                          <m:rPr>
                            <m:sty m:val="p"/>
                          </m:rPr>
                          <a:rPr lang="en-US" altLang="zh-CN" sz="3200" i="1">
                            <a:solidFill>
                              <a:schemeClr val="tx1"/>
                            </a:solidFill>
                            <a:latin typeface="Cambria Math" panose="02040503050406030204" pitchFamily="18" charset="0"/>
                          </a:rPr>
                          <m:t>G</m:t>
                        </m:r>
                      </m:e>
                      <m:sub>
                        <m:r>
                          <m:rPr>
                            <m:sty m:val="p"/>
                          </m:rPr>
                          <a:rPr lang="en-US" altLang="zh-CN" sz="3200" i="1">
                            <a:solidFill>
                              <a:schemeClr val="tx1"/>
                            </a:solidFill>
                            <a:latin typeface="Cambria Math" panose="02040503050406030204" pitchFamily="18" charset="0"/>
                          </a:rPr>
                          <m:t>f</m:t>
                        </m:r>
                      </m:sub>
                    </m:sSub>
                  </m:oMath>
                </a14:m>
                <a:r>
                  <a:rPr lang="zh-CN" altLang="en-US" sz="3200" dirty="0">
                    <a:solidFill>
                      <a:schemeClr val="tx1"/>
                    </a:solidFill>
                  </a:rPr>
                  <a:t>，只关注</a:t>
                </a:r>
                <a14:m>
                  <m:oMath xmlns:m="http://schemas.openxmlformats.org/officeDocument/2006/math">
                    <m:sSub>
                      <m:sSubPr>
                        <m:ctrlPr>
                          <a:rPr lang="en-US" altLang="zh-CN" sz="3200" i="1" smtClean="0">
                            <a:solidFill>
                              <a:schemeClr val="tx1"/>
                            </a:solidFill>
                            <a:latin typeface="Cambria Math" panose="02040503050406030204" pitchFamily="18" charset="0"/>
                          </a:rPr>
                        </m:ctrlPr>
                      </m:sSubPr>
                      <m:e>
                        <m:r>
                          <m:rPr>
                            <m:sty m:val="p"/>
                          </m:rPr>
                          <a:rPr lang="en-US" altLang="zh-CN" sz="3200" i="1">
                            <a:solidFill>
                              <a:schemeClr val="tx1"/>
                            </a:solidFill>
                            <a:latin typeface="Cambria Math" panose="02040503050406030204" pitchFamily="18" charset="0"/>
                          </a:rPr>
                          <m:t>G</m:t>
                        </m:r>
                      </m:e>
                      <m:sub>
                        <m:r>
                          <m:rPr>
                            <m:sty m:val="p"/>
                          </m:rPr>
                          <a:rPr lang="en-US" altLang="zh-CN" sz="3200" i="1">
                            <a:solidFill>
                              <a:schemeClr val="tx1"/>
                            </a:solidFill>
                            <a:latin typeface="Cambria Math" panose="02040503050406030204" pitchFamily="18" charset="0"/>
                          </a:rPr>
                          <m:t>f</m:t>
                        </m:r>
                      </m:sub>
                    </m:sSub>
                    <m:r>
                      <a:rPr lang="en-US" altLang="zh-CN" sz="3200" b="0" i="1" smtClean="0">
                        <a:solidFill>
                          <a:schemeClr val="tx1"/>
                        </a:solidFill>
                        <a:latin typeface="Cambria Math" panose="02040503050406030204" pitchFamily="18" charset="0"/>
                      </a:rPr>
                      <m:t>(</m:t>
                    </m:r>
                    <m:r>
                      <a:rPr lang="en-US" altLang="zh-CN" sz="3200" b="0" i="1" smtClean="0">
                        <a:solidFill>
                          <a:schemeClr val="tx1"/>
                        </a:solidFill>
                        <a:latin typeface="Cambria Math" panose="02040503050406030204" pitchFamily="18" charset="0"/>
                        <a:ea typeface="Cambria Math" panose="02040503050406030204" pitchFamily="18" charset="0"/>
                      </a:rPr>
                      <m:t>∆</m:t>
                    </m:r>
                    <m:r>
                      <a:rPr lang="en-US" altLang="zh-CN" sz="3200" b="0" i="1" smtClean="0">
                        <a:solidFill>
                          <a:schemeClr val="tx1"/>
                        </a:solidFill>
                        <a:latin typeface="Cambria Math" panose="02040503050406030204" pitchFamily="18" charset="0"/>
                      </a:rPr>
                      <m:t>)</m:t>
                    </m:r>
                  </m:oMath>
                </a14:m>
                <a:r>
                  <a:rPr lang="zh-CN" altLang="en-US" sz="3200" dirty="0">
                    <a:solidFill>
                      <a:schemeClr val="tx1"/>
                    </a:solidFill>
                  </a:rPr>
                  <a:t> </a:t>
                </a:r>
                <a:r>
                  <a:rPr lang="zh-CN" altLang="en-US" sz="3200" dirty="0"/>
                  <a:t>。</a:t>
                </a:r>
                <a:r>
                  <a:rPr lang="en-US" altLang="zh-CN" sz="3200" dirty="0"/>
                  <a:t> </a:t>
                </a:r>
                <a14:m>
                  <m:oMath xmlns:m="http://schemas.openxmlformats.org/officeDocument/2006/math">
                    <m:sSub>
                      <m:sSubPr>
                        <m:ctrlPr>
                          <a:rPr lang="en-US" altLang="zh-CN" sz="3200" i="1" smtClean="0">
                            <a:latin typeface="Cambria Math" panose="02040503050406030204" pitchFamily="18" charset="0"/>
                          </a:rPr>
                        </m:ctrlPr>
                      </m:sSubPr>
                      <m:e>
                        <m:r>
                          <m:rPr>
                            <m:sty m:val="p"/>
                          </m:rPr>
                          <a:rPr lang="en-US" altLang="zh-CN" sz="3200" i="1">
                            <a:latin typeface="Cambria Math" panose="02040503050406030204" pitchFamily="18" charset="0"/>
                          </a:rPr>
                          <m:t>G</m:t>
                        </m:r>
                      </m:e>
                      <m:sub>
                        <m:r>
                          <m:rPr>
                            <m:sty m:val="p"/>
                          </m:rPr>
                          <a:rPr lang="en-US" altLang="zh-CN" sz="3200" i="1">
                            <a:latin typeface="Cambria Math" panose="02040503050406030204" pitchFamily="18" charset="0"/>
                          </a:rPr>
                          <m:t>f</m:t>
                        </m:r>
                      </m:sub>
                    </m:sSub>
                    <m:r>
                      <a:rPr lang="en-US" altLang="zh-CN" sz="3200" b="0" i="1" smtClean="0">
                        <a:latin typeface="Cambria Math" panose="02040503050406030204" pitchFamily="18" charset="0"/>
                      </a:rPr>
                      <m:t>(</m:t>
                    </m:r>
                    <m:r>
                      <a:rPr lang="en-US" altLang="zh-CN" sz="3200" b="0" i="1" smtClean="0">
                        <a:latin typeface="Cambria Math" panose="02040503050406030204" pitchFamily="18" charset="0"/>
                        <a:ea typeface="Cambria Math" panose="02040503050406030204" pitchFamily="18" charset="0"/>
                      </a:rPr>
                      <m:t>∆</m:t>
                    </m:r>
                    <m:r>
                      <a:rPr lang="en-US" altLang="zh-CN" sz="3200" b="0" i="1" smtClean="0">
                        <a:latin typeface="Cambria Math" panose="02040503050406030204" pitchFamily="18" charset="0"/>
                      </a:rPr>
                      <m:t>)</m:t>
                    </m:r>
                  </m:oMath>
                </a14:m>
                <a:r>
                  <a:rPr lang="zh-CN" altLang="en-US" sz="3200" dirty="0"/>
                  <a:t>是</a:t>
                </a:r>
                <a14:m>
                  <m:oMath xmlns:m="http://schemas.openxmlformats.org/officeDocument/2006/math">
                    <m:sSub>
                      <m:sSubPr>
                        <m:ctrlPr>
                          <a:rPr lang="en-US" altLang="zh-CN" sz="3200" i="1" smtClean="0">
                            <a:latin typeface="Cambria Math" panose="02040503050406030204" pitchFamily="18" charset="0"/>
                          </a:rPr>
                        </m:ctrlPr>
                      </m:sSubPr>
                      <m:e>
                        <m:r>
                          <m:rPr>
                            <m:sty m:val="p"/>
                          </m:rPr>
                          <a:rPr lang="en-US" altLang="zh-CN" sz="3200" i="1">
                            <a:latin typeface="Cambria Math" panose="02040503050406030204" pitchFamily="18" charset="0"/>
                          </a:rPr>
                          <m:t>G</m:t>
                        </m:r>
                      </m:e>
                      <m:sub>
                        <m:r>
                          <m:rPr>
                            <m:sty m:val="p"/>
                          </m:rPr>
                          <a:rPr lang="en-US" altLang="zh-CN" sz="3200" i="1">
                            <a:latin typeface="Cambria Math" panose="02040503050406030204" pitchFamily="18" charset="0"/>
                          </a:rPr>
                          <m:t>f</m:t>
                        </m:r>
                      </m:sub>
                    </m:sSub>
                  </m:oMath>
                </a14:m>
                <a:r>
                  <a:rPr lang="zh-CN" altLang="en-US" sz="3200" dirty="0"/>
                  <a:t>的子图，只包括</a:t>
                </a:r>
                <a14:m>
                  <m:oMath xmlns:m="http://schemas.openxmlformats.org/officeDocument/2006/math">
                    <m:sSub>
                      <m:sSubPr>
                        <m:ctrlPr>
                          <a:rPr lang="en-US" altLang="zh-CN" sz="3200" i="1" smtClean="0">
                            <a:latin typeface="Cambria Math" panose="02040503050406030204" pitchFamily="18" charset="0"/>
                          </a:rPr>
                        </m:ctrlPr>
                      </m:sSubPr>
                      <m:e>
                        <m:r>
                          <m:rPr>
                            <m:sty m:val="p"/>
                          </m:rPr>
                          <a:rPr lang="en-US" altLang="zh-CN" sz="3200" i="1">
                            <a:latin typeface="Cambria Math" panose="02040503050406030204" pitchFamily="18" charset="0"/>
                          </a:rPr>
                          <m:t>G</m:t>
                        </m:r>
                      </m:e>
                      <m:sub>
                        <m:r>
                          <m:rPr>
                            <m:sty m:val="p"/>
                          </m:rPr>
                          <a:rPr lang="en-US" altLang="zh-CN" sz="3200" i="1">
                            <a:latin typeface="Cambria Math" panose="02040503050406030204" pitchFamily="18" charset="0"/>
                          </a:rPr>
                          <m:t>f</m:t>
                        </m:r>
                      </m:sub>
                    </m:sSub>
                  </m:oMath>
                </a14:m>
                <a:r>
                  <a:rPr lang="zh-CN" altLang="en-US" sz="3200" dirty="0"/>
                  <a:t>中残存容量</a:t>
                </a:r>
                <a14:m>
                  <m:oMath xmlns:m="http://schemas.openxmlformats.org/officeDocument/2006/math">
                    <m:r>
                      <a:rPr lang="zh-CN" altLang="en-US" sz="3200" i="1" smtClean="0">
                        <a:latin typeface="Cambria Math" panose="02040503050406030204" pitchFamily="18" charset="0"/>
                      </a:rPr>
                      <m:t>≥∆</m:t>
                    </m:r>
                  </m:oMath>
                </a14:m>
                <a:r>
                  <a:rPr lang="zh-CN" altLang="en-US" sz="3200" dirty="0"/>
                  <a:t> 的边。</a:t>
                </a:r>
                <a:r>
                  <a:rPr lang="zh-CN" altLang="en-US" sz="3200" dirty="0">
                    <a:solidFill>
                      <a:srgbClr val="FF0000"/>
                    </a:solidFill>
                  </a:rPr>
                  <a:t>我们初始化</a:t>
                </a:r>
                <a14:m>
                  <m:oMath xmlns:m="http://schemas.openxmlformats.org/officeDocument/2006/math">
                    <m:r>
                      <a:rPr lang="en-US" altLang="zh-CN" sz="3200" b="0" i="1" smtClean="0">
                        <a:solidFill>
                          <a:srgbClr val="FF0000"/>
                        </a:solidFill>
                        <a:latin typeface="Cambria Math" panose="02040503050406030204" pitchFamily="18" charset="0"/>
                        <a:ea typeface="Cambria Math" panose="02040503050406030204" pitchFamily="18" charset="0"/>
                      </a:rPr>
                      <m:t>∆</m:t>
                    </m:r>
                  </m:oMath>
                </a14:m>
                <a:r>
                  <a:rPr lang="zh-CN" altLang="en-US" sz="3200" dirty="0">
                    <a:solidFill>
                      <a:srgbClr val="FF0000"/>
                    </a:solidFill>
                  </a:rPr>
                  <a:t>为不大于最大容量</a:t>
                </a:r>
                <a14:m>
                  <m:oMath xmlns:m="http://schemas.openxmlformats.org/officeDocument/2006/math">
                    <m:r>
                      <a:rPr lang="en-US" altLang="zh-CN" sz="3200" b="0" i="1" dirty="0" smtClean="0">
                        <a:solidFill>
                          <a:srgbClr val="FF0000"/>
                        </a:solidFill>
                        <a:latin typeface="Cambria Math" panose="02040503050406030204" pitchFamily="18" charset="0"/>
                      </a:rPr>
                      <m:t>𝐶</m:t>
                    </m:r>
                  </m:oMath>
                </a14:m>
                <a:r>
                  <a:rPr lang="zh-CN" altLang="en-US" sz="3200" dirty="0">
                    <a:solidFill>
                      <a:srgbClr val="FF0000"/>
                    </a:solidFill>
                  </a:rPr>
                  <a:t>的最大</a:t>
                </a:r>
                <a:r>
                  <a:rPr lang="en-US" altLang="zh-CN" sz="3200" dirty="0">
                    <a:solidFill>
                      <a:srgbClr val="FF0000"/>
                    </a:solidFill>
                  </a:rPr>
                  <a:t>2</a:t>
                </a:r>
                <a:r>
                  <a:rPr lang="zh-CN" altLang="en-US" sz="3200" dirty="0">
                    <a:solidFill>
                      <a:srgbClr val="FF0000"/>
                    </a:solidFill>
                  </a:rPr>
                  <a:t>次幂，且在每轮迭代中缩小</a:t>
                </a:r>
                <a14:m>
                  <m:oMath xmlns:m="http://schemas.openxmlformats.org/officeDocument/2006/math">
                    <m:r>
                      <a:rPr lang="zh-CN" altLang="en-US" sz="3200" i="1" smtClean="0">
                        <a:solidFill>
                          <a:srgbClr val="FF0000"/>
                        </a:solidFill>
                        <a:latin typeface="Cambria Math" panose="02040503050406030204" pitchFamily="18" charset="0"/>
                      </a:rPr>
                      <m:t>∆</m:t>
                    </m:r>
                  </m:oMath>
                </a14:m>
                <a:r>
                  <a:rPr lang="zh-CN" altLang="en-US" sz="3200" dirty="0">
                    <a:solidFill>
                      <a:srgbClr val="FF0000"/>
                    </a:solidFill>
                  </a:rPr>
                  <a:t>为</a:t>
                </a:r>
                <a14:m>
                  <m:oMath xmlns:m="http://schemas.openxmlformats.org/officeDocument/2006/math">
                    <m:f>
                      <m:fPr>
                        <m:ctrlPr>
                          <a:rPr lang="en-US" altLang="zh-CN" sz="3200" i="1" dirty="0" smtClean="0">
                            <a:solidFill>
                              <a:srgbClr val="FF0000"/>
                            </a:solidFill>
                            <a:latin typeface="Cambria Math" panose="02040503050406030204" pitchFamily="18" charset="0"/>
                          </a:rPr>
                        </m:ctrlPr>
                      </m:fPr>
                      <m:num>
                        <m:r>
                          <a:rPr lang="en-US" altLang="zh-CN" sz="3200" i="1" dirty="0" smtClean="0">
                            <a:solidFill>
                              <a:srgbClr val="FF0000"/>
                            </a:solidFill>
                            <a:latin typeface="Cambria Math" panose="02040503050406030204" pitchFamily="18" charset="0"/>
                            <a:ea typeface="Cambria Math" panose="02040503050406030204" pitchFamily="18" charset="0"/>
                          </a:rPr>
                          <m:t>∆</m:t>
                        </m:r>
                      </m:num>
                      <m:den>
                        <m:r>
                          <a:rPr lang="en-US" altLang="zh-CN" sz="3200" b="0" i="1" dirty="0" smtClean="0">
                            <a:solidFill>
                              <a:srgbClr val="FF0000"/>
                            </a:solidFill>
                            <a:latin typeface="Cambria Math" panose="02040503050406030204" pitchFamily="18" charset="0"/>
                          </a:rPr>
                          <m:t>2</m:t>
                        </m:r>
                      </m:den>
                    </m:f>
                  </m:oMath>
                </a14:m>
                <a:r>
                  <a:rPr lang="zh-CN" altLang="en-US" sz="3200" dirty="0">
                    <a:solidFill>
                      <a:srgbClr val="FF0000"/>
                    </a:solidFill>
                  </a:rPr>
                  <a:t> </a:t>
                </a:r>
                <a:endParaRPr lang="zh-CN" altLang="en-US" sz="3200" dirty="0"/>
              </a:p>
            </p:txBody>
          </p:sp>
        </mc:Choice>
        <mc:Fallback>
          <p:sp>
            <p:nvSpPr>
              <p:cNvPr id="6" name="文本框 5">
                <a:extLst>
                  <a:ext uri="{FF2B5EF4-FFF2-40B4-BE49-F238E27FC236}">
                    <a16:creationId xmlns:a16="http://schemas.microsoft.com/office/drawing/2014/main" id="{5A53D277-F4C3-C93C-F0FE-CF1F5EC94A2B}"/>
                  </a:ext>
                </a:extLst>
              </p:cNvPr>
              <p:cNvSpPr txBox="1">
                <a:spLocks noRot="1" noChangeAspect="1" noMove="1" noResize="1" noEditPoints="1" noAdjustHandles="1" noChangeArrowheads="1" noChangeShapeType="1" noTextEdit="1"/>
              </p:cNvSpPr>
              <p:nvPr/>
            </p:nvSpPr>
            <p:spPr>
              <a:xfrm>
                <a:off x="1025236" y="1379103"/>
                <a:ext cx="8026400" cy="4760534"/>
              </a:xfrm>
              <a:prstGeom prst="rect">
                <a:avLst/>
              </a:prstGeom>
              <a:blipFill>
                <a:blip r:embed="rId3"/>
                <a:stretch>
                  <a:fillRect l="-1898" r="-1367" b="-384"/>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5211071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算法伪代码</a:t>
            </a:r>
          </a:p>
        </p:txBody>
      </p:sp>
      <p:pic>
        <p:nvPicPr>
          <p:cNvPr id="6" name="图片 5">
            <a:extLst>
              <a:ext uri="{FF2B5EF4-FFF2-40B4-BE49-F238E27FC236}">
                <a16:creationId xmlns:a16="http://schemas.microsoft.com/office/drawing/2014/main" id="{7EC07DF2-F1BA-4BEE-3A6F-AED398F6D430}"/>
              </a:ext>
            </a:extLst>
          </p:cNvPr>
          <p:cNvPicPr>
            <a:picLocks noChangeAspect="1"/>
          </p:cNvPicPr>
          <p:nvPr/>
        </p:nvPicPr>
        <p:blipFill>
          <a:blip r:embed="rId3"/>
          <a:stretch>
            <a:fillRect/>
          </a:stretch>
        </p:blipFill>
        <p:spPr>
          <a:xfrm>
            <a:off x="1034473" y="1122363"/>
            <a:ext cx="6657975" cy="5553075"/>
          </a:xfrm>
          <a:prstGeom prst="rect">
            <a:avLst/>
          </a:prstGeom>
        </p:spPr>
      </p:pic>
    </p:spTree>
    <p:extLst>
      <p:ext uri="{BB962C8B-B14F-4D97-AF65-F5344CB8AC3E}">
        <p14:creationId xmlns:p14="http://schemas.microsoft.com/office/powerpoint/2010/main" val="3882144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5061528"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与</a:t>
            </a:r>
            <a:r>
              <a:rPr lang="en-US" altLang="zh-CN" sz="3200" b="1" dirty="0">
                <a:latin typeface="Times New Roman" panose="02020603050405020304" pitchFamily="18" charset="0"/>
                <a:ea typeface="楷体" panose="02010609060101010101" pitchFamily="49" charset="-122"/>
              </a:rPr>
              <a:t>Ford-Fulkerson</a:t>
            </a:r>
            <a:r>
              <a:rPr lang="zh-CN" altLang="en-US" sz="3200" b="1" dirty="0">
                <a:latin typeface="Times New Roman" panose="02020603050405020304" pitchFamily="18" charset="0"/>
                <a:ea typeface="楷体" panose="02010609060101010101" pitchFamily="49" charset="-122"/>
              </a:rPr>
              <a:t>算法比较</a:t>
            </a:r>
          </a:p>
        </p:txBody>
      </p:sp>
      <mc:AlternateContent xmlns:mc="http://schemas.openxmlformats.org/markup-compatibility/2006">
        <mc:Choice xmlns:a14="http://schemas.microsoft.com/office/drawing/2010/main" Requires="a14">
          <p:sp>
            <p:nvSpPr>
              <p:cNvPr id="6" name="文本框 5">
                <a:extLst>
                  <a:ext uri="{FF2B5EF4-FFF2-40B4-BE49-F238E27FC236}">
                    <a16:creationId xmlns:a16="http://schemas.microsoft.com/office/drawing/2014/main" id="{BB8531DB-E0C0-E082-E054-493C7420550B}"/>
                  </a:ext>
                </a:extLst>
              </p:cNvPr>
              <p:cNvSpPr txBox="1"/>
              <p:nvPr/>
            </p:nvSpPr>
            <p:spPr>
              <a:xfrm>
                <a:off x="692727" y="1708727"/>
                <a:ext cx="8442037" cy="3888500"/>
              </a:xfrm>
              <a:prstGeom prst="rect">
                <a:avLst/>
              </a:prstGeom>
              <a:noFill/>
            </p:spPr>
            <p:txBody>
              <a:bodyPr wrap="square" rtlCol="0">
                <a:spAutoFit/>
              </a:bodyPr>
              <a:lstStyle/>
              <a:p>
                <a:pPr>
                  <a:lnSpc>
                    <a:spcPct val="150000"/>
                  </a:lnSpc>
                </a:pPr>
                <a:r>
                  <a:rPr lang="zh-CN" altLang="en-US" sz="2800" dirty="0"/>
                  <a:t>时间复杂度上：</a:t>
                </a:r>
                <a:r>
                  <a:rPr lang="en-US" altLang="zh-CN" sz="2800" dirty="0"/>
                  <a:t>Capacity-scaling</a:t>
                </a:r>
                <a:r>
                  <a:rPr lang="zh-CN" altLang="en-US" sz="2800" dirty="0"/>
                  <a:t>算法把</a:t>
                </a:r>
                <a:r>
                  <a:rPr lang="en-US" altLang="zh-CN" sz="2800" dirty="0"/>
                  <a:t>FF</a:t>
                </a:r>
                <a:r>
                  <a:rPr lang="zh-CN" altLang="en-US" sz="2800" dirty="0"/>
                  <a:t>算法的时间复杂度降到了</a:t>
                </a:r>
                <a14:m>
                  <m:oMath xmlns:m="http://schemas.openxmlformats.org/officeDocument/2006/math">
                    <m:r>
                      <a:rPr lang="en-US" altLang="zh-CN" sz="2800" b="1" i="1" smtClean="0">
                        <a:latin typeface="Cambria Math" panose="02040503050406030204" pitchFamily="18" charset="0"/>
                      </a:rPr>
                      <m:t>𝑶</m:t>
                    </m:r>
                    <m:r>
                      <a:rPr lang="en-US" altLang="zh-CN" sz="2800" b="1" i="1" smtClean="0">
                        <a:latin typeface="Cambria Math" panose="02040503050406030204" pitchFamily="18" charset="0"/>
                      </a:rPr>
                      <m:t>((</m:t>
                    </m:r>
                    <m:r>
                      <a:rPr lang="en-US" altLang="zh-CN" sz="2800" b="1" i="1" smtClean="0">
                        <a:latin typeface="Cambria Math" panose="02040503050406030204" pitchFamily="18" charset="0"/>
                      </a:rPr>
                      <m:t>𝒏</m:t>
                    </m:r>
                    <m:r>
                      <a:rPr lang="en-US" altLang="zh-CN" sz="2800" b="1" i="1" smtClean="0">
                        <a:latin typeface="Cambria Math" panose="02040503050406030204" pitchFamily="18" charset="0"/>
                      </a:rPr>
                      <m:t>+</m:t>
                    </m:r>
                    <m:r>
                      <a:rPr lang="en-US" altLang="zh-CN" sz="2800" b="1" i="1" smtClean="0">
                        <a:latin typeface="Cambria Math" panose="02040503050406030204" pitchFamily="18" charset="0"/>
                      </a:rPr>
                      <m:t>𝒎</m:t>
                    </m:r>
                    <m:r>
                      <a:rPr lang="en-US" altLang="zh-CN" sz="2800" b="1" i="1" smtClean="0">
                        <a:latin typeface="Cambria Math" panose="02040503050406030204" pitchFamily="18" charset="0"/>
                      </a:rPr>
                      <m:t>)</m:t>
                    </m:r>
                    <m:func>
                      <m:funcPr>
                        <m:ctrlPr>
                          <a:rPr lang="en-US" altLang="zh-CN" sz="2800" b="1" i="1" smtClean="0">
                            <a:latin typeface="Cambria Math" panose="02040503050406030204" pitchFamily="18" charset="0"/>
                          </a:rPr>
                        </m:ctrlPr>
                      </m:funcPr>
                      <m:fName>
                        <m:r>
                          <a:rPr lang="en-US" altLang="zh-CN" sz="2800" b="1" i="0" smtClean="0">
                            <a:latin typeface="Cambria Math" panose="02040503050406030204" pitchFamily="18" charset="0"/>
                          </a:rPr>
                          <m:t>𝐥𝐨𝐠</m:t>
                        </m:r>
                      </m:fName>
                      <m:e>
                        <m:r>
                          <a:rPr lang="en-US" altLang="zh-CN" sz="2800" b="1" i="1" smtClean="0">
                            <a:latin typeface="Cambria Math" panose="02040503050406030204" pitchFamily="18" charset="0"/>
                          </a:rPr>
                          <m:t>𝑪</m:t>
                        </m:r>
                      </m:e>
                    </m:func>
                    <m:r>
                      <a:rPr lang="en-US" altLang="zh-CN" sz="2800" b="1" i="1" smtClean="0">
                        <a:latin typeface="Cambria Math" panose="02040503050406030204" pitchFamily="18" charset="0"/>
                      </a:rPr>
                      <m:t>)</m:t>
                    </m:r>
                  </m:oMath>
                </a14:m>
                <a:r>
                  <a:rPr lang="zh-CN" altLang="en-US" sz="2800" dirty="0"/>
                  <a:t>，这明显优于</a:t>
                </a:r>
                <a:r>
                  <a:rPr lang="en-US" altLang="zh-CN" sz="2800" dirty="0"/>
                  <a:t>FF</a:t>
                </a:r>
                <a:r>
                  <a:rPr lang="zh-CN" altLang="en-US" sz="2800" dirty="0"/>
                  <a:t>算法</a:t>
                </a:r>
                <a:endParaRPr lang="en-US" altLang="zh-CN" sz="2800" dirty="0"/>
              </a:p>
              <a:p>
                <a:pPr>
                  <a:lnSpc>
                    <a:spcPct val="150000"/>
                  </a:lnSpc>
                </a:pPr>
                <a:endParaRPr lang="en-US" altLang="zh-CN" sz="2800" dirty="0"/>
              </a:p>
              <a:p>
                <a:pPr>
                  <a:lnSpc>
                    <a:spcPct val="150000"/>
                  </a:lnSpc>
                </a:pPr>
                <a:r>
                  <a:rPr lang="zh-CN" altLang="en-US" sz="2800" dirty="0"/>
                  <a:t>显然</a:t>
                </a:r>
                <a:r>
                  <a:rPr lang="en-US" altLang="zh-CN" sz="2800" dirty="0"/>
                  <a:t>FF</a:t>
                </a:r>
                <a:r>
                  <a:rPr lang="zh-CN" altLang="en-US" sz="2800" dirty="0"/>
                  <a:t>算法更好理解，不过</a:t>
                </a:r>
                <a:r>
                  <a:rPr lang="en-US" altLang="zh-CN" sz="2800" dirty="0"/>
                  <a:t>Capacity-scaling</a:t>
                </a:r>
                <a:r>
                  <a:rPr lang="zh-CN" altLang="en-US" sz="2800" dirty="0"/>
                  <a:t>算法通过其</a:t>
                </a:r>
                <a:r>
                  <a:rPr lang="zh-CN" altLang="en-US" sz="2800" b="1" dirty="0"/>
                  <a:t>启发式的策略</a:t>
                </a:r>
                <a:r>
                  <a:rPr lang="zh-CN" altLang="en-US" sz="2800" dirty="0"/>
                  <a:t>，在处理大型网络和具有稠密容量的实际应用中可能发挥的更出色一些</a:t>
                </a:r>
              </a:p>
            </p:txBody>
          </p:sp>
        </mc:Choice>
        <mc:Fallback>
          <p:sp>
            <p:nvSpPr>
              <p:cNvPr id="6" name="文本框 5">
                <a:extLst>
                  <a:ext uri="{FF2B5EF4-FFF2-40B4-BE49-F238E27FC236}">
                    <a16:creationId xmlns:a16="http://schemas.microsoft.com/office/drawing/2014/main" id="{BB8531DB-E0C0-E082-E054-493C7420550B}"/>
                  </a:ext>
                </a:extLst>
              </p:cNvPr>
              <p:cNvSpPr txBox="1">
                <a:spLocks noRot="1" noChangeAspect="1" noMove="1" noResize="1" noEditPoints="1" noAdjustHandles="1" noChangeArrowheads="1" noChangeShapeType="1" noTextEdit="1"/>
              </p:cNvSpPr>
              <p:nvPr/>
            </p:nvSpPr>
            <p:spPr>
              <a:xfrm>
                <a:off x="692727" y="1708727"/>
                <a:ext cx="8442037" cy="3888500"/>
              </a:xfrm>
              <a:prstGeom prst="rect">
                <a:avLst/>
              </a:prstGeom>
              <a:blipFill>
                <a:blip r:embed="rId3"/>
                <a:stretch>
                  <a:fillRect l="-1517" r="-650" b="-297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874106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573BEF4C-B6C1-18C9-EABB-DC974FEE593A}"/>
              </a:ext>
            </a:extLst>
          </p:cNvPr>
          <p:cNvSpPr txBox="1"/>
          <p:nvPr/>
        </p:nvSpPr>
        <p:spPr>
          <a:xfrm>
            <a:off x="609600" y="812800"/>
            <a:ext cx="7934036" cy="5262979"/>
          </a:xfrm>
          <a:prstGeom prst="rect">
            <a:avLst/>
          </a:prstGeom>
          <a:noFill/>
        </p:spPr>
        <p:txBody>
          <a:bodyPr wrap="square" rtlCol="0">
            <a:spAutoFit/>
          </a:bodyPr>
          <a:lstStyle/>
          <a:p>
            <a:r>
              <a:rPr lang="zh-CN" altLang="en-US" sz="4800" b="1" dirty="0">
                <a:latin typeface="Times New Roman" panose="02020603050405020304" pitchFamily="18" charset="0"/>
                <a:ea typeface="楷体" panose="02010609060101010101" pitchFamily="49" charset="-122"/>
              </a:rPr>
              <a:t>目录：</a:t>
            </a:r>
            <a:endParaRPr lang="en-US" altLang="zh-CN" sz="4800" b="1" dirty="0">
              <a:latin typeface="Times New Roman" panose="02020603050405020304" pitchFamily="18" charset="0"/>
              <a:ea typeface="楷体" panose="02010609060101010101" pitchFamily="49" charset="-122"/>
            </a:endParaRPr>
          </a:p>
          <a:p>
            <a:endParaRPr lang="en-US" altLang="zh-CN" sz="3200" dirty="0">
              <a:latin typeface="Times New Roman" panose="02020603050405020304" pitchFamily="18" charset="0"/>
              <a:ea typeface="楷体" panose="02010609060101010101" pitchFamily="49" charset="-122"/>
            </a:endParaRPr>
          </a:p>
          <a:p>
            <a:r>
              <a:rPr lang="zh-CN" altLang="en-US" sz="3200" dirty="0">
                <a:latin typeface="Times New Roman" panose="02020603050405020304" pitchFamily="18" charset="0"/>
                <a:ea typeface="楷体" panose="02010609060101010101" pitchFamily="49" charset="-122"/>
              </a:rPr>
              <a:t>一、</a:t>
            </a:r>
            <a:r>
              <a:rPr lang="en-US" altLang="zh-CN" sz="3200" dirty="0">
                <a:latin typeface="Times New Roman" panose="02020603050405020304" pitchFamily="18" charset="0"/>
                <a:ea typeface="楷体" panose="02010609060101010101" pitchFamily="49" charset="-122"/>
              </a:rPr>
              <a:t>Push-Relabel</a:t>
            </a:r>
            <a:r>
              <a:rPr lang="zh-CN" altLang="en-US" sz="3200" dirty="0">
                <a:latin typeface="Times New Roman" panose="02020603050405020304" pitchFamily="18" charset="0"/>
                <a:ea typeface="楷体" panose="02010609060101010101" pitchFamily="49" charset="-122"/>
              </a:rPr>
              <a:t>算法</a:t>
            </a:r>
            <a:endParaRPr lang="en-US" altLang="zh-CN" sz="3200" dirty="0">
              <a:latin typeface="Times New Roman" panose="02020603050405020304" pitchFamily="18" charset="0"/>
              <a:ea typeface="楷体" panose="02010609060101010101" pitchFamily="49" charset="-122"/>
            </a:endParaRPr>
          </a:p>
          <a:p>
            <a:r>
              <a:rPr lang="en-US" altLang="zh-CN" sz="3200" dirty="0">
                <a:latin typeface="Times New Roman" panose="02020603050405020304" pitchFamily="18" charset="0"/>
                <a:ea typeface="楷体" panose="02010609060101010101" pitchFamily="49" charset="-122"/>
              </a:rPr>
              <a:t>	1.</a:t>
            </a:r>
            <a:r>
              <a:rPr lang="zh-CN" altLang="en-US" sz="3200" dirty="0">
                <a:latin typeface="Times New Roman" panose="02020603050405020304" pitchFamily="18" charset="0"/>
                <a:ea typeface="楷体" panose="02010609060101010101" pitchFamily="49" charset="-122"/>
              </a:rPr>
              <a:t> 基本定义</a:t>
            </a:r>
            <a:endParaRPr lang="en-US" altLang="zh-CN" sz="3200" dirty="0">
              <a:latin typeface="Times New Roman" panose="02020603050405020304" pitchFamily="18" charset="0"/>
              <a:ea typeface="楷体" panose="02010609060101010101" pitchFamily="49" charset="-122"/>
            </a:endParaRPr>
          </a:p>
          <a:p>
            <a:r>
              <a:rPr lang="en-US" altLang="zh-CN" sz="3200" dirty="0">
                <a:latin typeface="Times New Roman" panose="02020603050405020304" pitchFamily="18" charset="0"/>
                <a:ea typeface="楷体" panose="02010609060101010101" pitchFamily="49" charset="-122"/>
              </a:rPr>
              <a:t>	2. </a:t>
            </a:r>
            <a:r>
              <a:rPr lang="zh-CN" altLang="en-US" sz="3200" dirty="0">
                <a:latin typeface="Times New Roman" panose="02020603050405020304" pitchFamily="18" charset="0"/>
                <a:ea typeface="楷体" panose="02010609060101010101" pitchFamily="49" charset="-122"/>
              </a:rPr>
              <a:t>算法介绍</a:t>
            </a:r>
            <a:endParaRPr lang="en-US" altLang="zh-CN" sz="3200" dirty="0">
              <a:latin typeface="Times New Roman" panose="02020603050405020304" pitchFamily="18" charset="0"/>
              <a:ea typeface="楷体" panose="02010609060101010101" pitchFamily="49" charset="-122"/>
            </a:endParaRPr>
          </a:p>
          <a:p>
            <a:r>
              <a:rPr lang="en-US" altLang="zh-CN" sz="3200" dirty="0">
                <a:latin typeface="Times New Roman" panose="02020603050405020304" pitchFamily="18" charset="0"/>
                <a:ea typeface="楷体" panose="02010609060101010101" pitchFamily="49" charset="-122"/>
              </a:rPr>
              <a:t>	3. </a:t>
            </a:r>
            <a:r>
              <a:rPr lang="zh-CN" altLang="en-US" sz="3200" dirty="0">
                <a:latin typeface="Times New Roman" panose="02020603050405020304" pitchFamily="18" charset="0"/>
                <a:ea typeface="楷体" panose="02010609060101010101" pitchFamily="49" charset="-122"/>
              </a:rPr>
              <a:t>与</a:t>
            </a:r>
            <a:r>
              <a:rPr lang="en-US" altLang="zh-CN" sz="3200" dirty="0">
                <a:latin typeface="Times New Roman" panose="02020603050405020304" pitchFamily="18" charset="0"/>
                <a:ea typeface="楷体" panose="02010609060101010101" pitchFamily="49" charset="-122"/>
              </a:rPr>
              <a:t>Ford-Fulkerson</a:t>
            </a:r>
            <a:r>
              <a:rPr lang="zh-CN" altLang="en-US" sz="3200" dirty="0">
                <a:latin typeface="Times New Roman" panose="02020603050405020304" pitchFamily="18" charset="0"/>
                <a:ea typeface="楷体" panose="02010609060101010101" pitchFamily="49" charset="-122"/>
              </a:rPr>
              <a:t>比较</a:t>
            </a:r>
            <a:endParaRPr lang="en-US" altLang="zh-CN" sz="3200" dirty="0">
              <a:latin typeface="Times New Roman" panose="02020603050405020304" pitchFamily="18" charset="0"/>
              <a:ea typeface="楷体" panose="02010609060101010101" pitchFamily="49" charset="-122"/>
            </a:endParaRPr>
          </a:p>
          <a:p>
            <a:r>
              <a:rPr lang="zh-CN" altLang="en-US" sz="3200" dirty="0">
                <a:latin typeface="Times New Roman" panose="02020603050405020304" pitchFamily="18" charset="0"/>
                <a:ea typeface="楷体" panose="02010609060101010101" pitchFamily="49" charset="-122"/>
              </a:rPr>
              <a:t>二、</a:t>
            </a:r>
            <a:r>
              <a:rPr lang="en-US" altLang="zh-CN" sz="3200" dirty="0">
                <a:latin typeface="Times New Roman" panose="02020603050405020304" pitchFamily="18" charset="0"/>
                <a:ea typeface="楷体" panose="02010609060101010101" pitchFamily="49" charset="-122"/>
              </a:rPr>
              <a:t>Capacity-Scaling</a:t>
            </a:r>
            <a:r>
              <a:rPr lang="zh-CN" altLang="en-US" sz="3200" dirty="0">
                <a:latin typeface="Times New Roman" panose="02020603050405020304" pitchFamily="18" charset="0"/>
                <a:ea typeface="楷体" panose="02010609060101010101" pitchFamily="49" charset="-122"/>
              </a:rPr>
              <a:t>算法</a:t>
            </a:r>
            <a:endParaRPr lang="en-US" altLang="zh-CN" sz="3200" dirty="0">
              <a:latin typeface="Times New Roman" panose="02020603050405020304" pitchFamily="18" charset="0"/>
              <a:ea typeface="楷体" panose="02010609060101010101" pitchFamily="49" charset="-122"/>
            </a:endParaRPr>
          </a:p>
          <a:p>
            <a:r>
              <a:rPr lang="en-US" altLang="zh-CN" sz="3200" dirty="0">
                <a:latin typeface="Times New Roman" panose="02020603050405020304" pitchFamily="18" charset="0"/>
                <a:ea typeface="楷体" panose="02010609060101010101" pitchFamily="49" charset="-122"/>
              </a:rPr>
              <a:t>	1. </a:t>
            </a:r>
            <a:r>
              <a:rPr lang="zh-CN" altLang="en-US" sz="3200" dirty="0">
                <a:latin typeface="Times New Roman" panose="02020603050405020304" pitchFamily="18" charset="0"/>
                <a:ea typeface="楷体" panose="02010609060101010101" pitchFamily="49" charset="-122"/>
              </a:rPr>
              <a:t>算法介绍</a:t>
            </a:r>
            <a:endParaRPr lang="en-US" altLang="zh-CN" sz="3200" dirty="0">
              <a:latin typeface="Times New Roman" panose="02020603050405020304" pitchFamily="18" charset="0"/>
              <a:ea typeface="楷体" panose="02010609060101010101" pitchFamily="49" charset="-122"/>
            </a:endParaRPr>
          </a:p>
          <a:p>
            <a:r>
              <a:rPr lang="en-US" altLang="zh-CN" sz="3200" dirty="0">
                <a:latin typeface="Times New Roman" panose="02020603050405020304" pitchFamily="18" charset="0"/>
                <a:ea typeface="楷体" panose="02010609060101010101" pitchFamily="49" charset="-122"/>
              </a:rPr>
              <a:t>	2. </a:t>
            </a:r>
            <a:r>
              <a:rPr lang="zh-CN" altLang="en-US" sz="3200" dirty="0">
                <a:latin typeface="Times New Roman" panose="02020603050405020304" pitchFamily="18" charset="0"/>
                <a:ea typeface="楷体" panose="02010609060101010101" pitchFamily="49" charset="-122"/>
              </a:rPr>
              <a:t>算法伪代码</a:t>
            </a:r>
            <a:endParaRPr lang="en-US" altLang="zh-CN" sz="3200" dirty="0">
              <a:latin typeface="Times New Roman" panose="02020603050405020304" pitchFamily="18" charset="0"/>
              <a:ea typeface="楷体" panose="02010609060101010101" pitchFamily="49" charset="-122"/>
            </a:endParaRPr>
          </a:p>
          <a:p>
            <a:r>
              <a:rPr lang="en-US" altLang="zh-CN" sz="3200" dirty="0">
                <a:latin typeface="Times New Roman" panose="02020603050405020304" pitchFamily="18" charset="0"/>
                <a:ea typeface="楷体" panose="02010609060101010101" pitchFamily="49" charset="-122"/>
              </a:rPr>
              <a:t>	3.</a:t>
            </a:r>
            <a:r>
              <a:rPr lang="zh-CN" altLang="en-US" sz="3200" dirty="0">
                <a:latin typeface="Times New Roman" panose="02020603050405020304" pitchFamily="18" charset="0"/>
                <a:ea typeface="楷体" panose="02010609060101010101" pitchFamily="49" charset="-122"/>
              </a:rPr>
              <a:t>与</a:t>
            </a:r>
            <a:r>
              <a:rPr lang="en-US" altLang="zh-CN" sz="3200" dirty="0">
                <a:latin typeface="Times New Roman" panose="02020603050405020304" pitchFamily="18" charset="0"/>
                <a:ea typeface="楷体" panose="02010609060101010101" pitchFamily="49" charset="-122"/>
              </a:rPr>
              <a:t>Ford-Fulkerson</a:t>
            </a:r>
            <a:r>
              <a:rPr lang="zh-CN" altLang="en-US" sz="3200" dirty="0">
                <a:latin typeface="Times New Roman" panose="02020603050405020304" pitchFamily="18" charset="0"/>
                <a:ea typeface="楷体" panose="02010609060101010101" pitchFamily="49" charset="-122"/>
              </a:rPr>
              <a:t>比较</a:t>
            </a:r>
          </a:p>
        </p:txBody>
      </p:sp>
    </p:spTree>
    <p:extLst>
      <p:ext uri="{BB962C8B-B14F-4D97-AF65-F5344CB8AC3E}">
        <p14:creationId xmlns:p14="http://schemas.microsoft.com/office/powerpoint/2010/main" val="13661742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4216B741-51DF-53D8-47FC-FD42358B2AA2}"/>
              </a:ext>
            </a:extLst>
          </p:cNvPr>
          <p:cNvSpPr txBox="1"/>
          <p:nvPr/>
        </p:nvSpPr>
        <p:spPr>
          <a:xfrm>
            <a:off x="637309" y="1851644"/>
            <a:ext cx="8913091" cy="3154710"/>
          </a:xfrm>
          <a:prstGeom prst="rect">
            <a:avLst/>
          </a:prstGeom>
          <a:noFill/>
        </p:spPr>
        <p:txBody>
          <a:bodyPr wrap="square" rtlCol="0">
            <a:spAutoFit/>
          </a:bodyPr>
          <a:lstStyle/>
          <a:p>
            <a:r>
              <a:rPr lang="en-US" altLang="zh-CN" sz="19900" b="1" dirty="0"/>
              <a:t>Thanks</a:t>
            </a:r>
            <a:endParaRPr lang="zh-CN" altLang="en-US" sz="19900" b="1" dirty="0"/>
          </a:p>
        </p:txBody>
      </p:sp>
    </p:spTree>
    <p:extLst>
      <p:ext uri="{BB962C8B-B14F-4D97-AF65-F5344CB8AC3E}">
        <p14:creationId xmlns:p14="http://schemas.microsoft.com/office/powerpoint/2010/main" val="4118618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FFC04E8C-B7B3-4235-CF20-ABDB8C6CD91C}"/>
              </a:ext>
            </a:extLst>
          </p:cNvPr>
          <p:cNvSpPr txBox="1"/>
          <p:nvPr/>
        </p:nvSpPr>
        <p:spPr>
          <a:xfrm>
            <a:off x="489525" y="2840463"/>
            <a:ext cx="9143999" cy="830997"/>
          </a:xfrm>
          <a:prstGeom prst="rect">
            <a:avLst/>
          </a:prstGeom>
          <a:noFill/>
        </p:spPr>
        <p:txBody>
          <a:bodyPr wrap="square" rtlCol="0">
            <a:spAutoFit/>
          </a:bodyPr>
          <a:lstStyle/>
          <a:p>
            <a:r>
              <a:rPr lang="en-US" altLang="zh-CN" sz="4800" b="1" dirty="0">
                <a:latin typeface="Times New Roman" panose="02020603050405020304" pitchFamily="18" charset="0"/>
                <a:ea typeface="楷体" panose="02010609060101010101" pitchFamily="49" charset="-122"/>
              </a:rPr>
              <a:t>Part 01 Push-Relabel Algorithm</a:t>
            </a:r>
            <a:endParaRPr lang="zh-CN" altLang="en-US" sz="4800" b="1" dirty="0">
              <a:latin typeface="Times New Roman" panose="02020603050405020304" pitchFamily="18" charset="0"/>
              <a:ea typeface="楷体" panose="02010609060101010101" pitchFamily="49" charset="-122"/>
            </a:endParaRPr>
          </a:p>
        </p:txBody>
      </p:sp>
    </p:spTree>
    <p:extLst>
      <p:ext uri="{BB962C8B-B14F-4D97-AF65-F5344CB8AC3E}">
        <p14:creationId xmlns:p14="http://schemas.microsoft.com/office/powerpoint/2010/main" val="1545732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36944"/>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基本定义</a:t>
            </a:r>
          </a:p>
        </p:txBody>
      </p:sp>
      <p:sp>
        <p:nvSpPr>
          <p:cNvPr id="6" name="文本框 5">
            <a:extLst>
              <a:ext uri="{FF2B5EF4-FFF2-40B4-BE49-F238E27FC236}">
                <a16:creationId xmlns:a16="http://schemas.microsoft.com/office/drawing/2014/main" id="{AF577C7A-205F-1DFC-A583-5735DD7D44C4}"/>
              </a:ext>
            </a:extLst>
          </p:cNvPr>
          <p:cNvSpPr txBox="1"/>
          <p:nvPr/>
        </p:nvSpPr>
        <p:spPr>
          <a:xfrm>
            <a:off x="1016000" y="1408222"/>
            <a:ext cx="7370618" cy="1815882"/>
          </a:xfrm>
          <a:prstGeom prst="rect">
            <a:avLst/>
          </a:prstGeom>
          <a:noFill/>
        </p:spPr>
        <p:txBody>
          <a:bodyPr wrap="square" rtlCol="0">
            <a:spAutoFit/>
          </a:bodyPr>
          <a:lstStyle/>
          <a:p>
            <a:r>
              <a:rPr lang="zh-CN" altLang="en-US" sz="2800" b="1" dirty="0">
                <a:highlight>
                  <a:srgbClr val="FFFF00"/>
                </a:highlight>
                <a:latin typeface="Times New Roman" panose="02020603050405020304" pitchFamily="18" charset="0"/>
                <a:ea typeface="楷体" panose="02010609060101010101" pitchFamily="49" charset="-122"/>
              </a:rPr>
              <a:t>预流</a:t>
            </a:r>
            <a:r>
              <a:rPr lang="en-US" altLang="zh-CN" sz="2800" b="1" dirty="0">
                <a:highlight>
                  <a:srgbClr val="FFFF00"/>
                </a:highlight>
                <a:latin typeface="Times New Roman" panose="02020603050405020304" pitchFamily="18" charset="0"/>
                <a:ea typeface="楷体" panose="02010609060101010101" pitchFamily="49" charset="-122"/>
              </a:rPr>
              <a:t>:</a:t>
            </a:r>
            <a:r>
              <a:rPr lang="en-US" altLang="zh-CN" sz="2800" dirty="0">
                <a:latin typeface="Times New Roman" panose="02020603050405020304" pitchFamily="18" charset="0"/>
                <a:ea typeface="楷体" panose="02010609060101010101" pitchFamily="49" charset="-122"/>
              </a:rPr>
              <a:t> </a:t>
            </a:r>
            <a:r>
              <a:rPr lang="zh-CN" altLang="en-US" sz="2800" dirty="0">
                <a:latin typeface="Times New Roman" panose="02020603050405020304" pitchFamily="18" charset="0"/>
                <a:ea typeface="楷体" panose="02010609060101010101" pitchFamily="49" charset="-122"/>
              </a:rPr>
              <a:t>与</a:t>
            </a:r>
            <a:r>
              <a:rPr lang="en-US" altLang="zh-CN" sz="2800" dirty="0">
                <a:latin typeface="Times New Roman" panose="02020603050405020304" pitchFamily="18" charset="0"/>
                <a:ea typeface="楷体" panose="02010609060101010101" pitchFamily="49" charset="-122"/>
              </a:rPr>
              <a:t>Ford-Fulkerson</a:t>
            </a:r>
            <a:r>
              <a:rPr lang="zh-CN" altLang="en-US" sz="2800" dirty="0">
                <a:latin typeface="Times New Roman" panose="02020603050405020304" pitchFamily="18" charset="0"/>
                <a:ea typeface="楷体" panose="02010609060101010101" pitchFamily="49" charset="-122"/>
              </a:rPr>
              <a:t>算法不同的是，</a:t>
            </a:r>
            <a:r>
              <a:rPr lang="en-US" altLang="zh-CN" sz="2800" dirty="0">
                <a:latin typeface="Times New Roman" panose="02020603050405020304" pitchFamily="18" charset="0"/>
                <a:ea typeface="楷体" panose="02010609060101010101" pitchFamily="49" charset="-122"/>
              </a:rPr>
              <a:t>PR</a:t>
            </a:r>
            <a:r>
              <a:rPr lang="zh-CN" altLang="en-US" sz="2800" dirty="0">
                <a:latin typeface="Times New Roman" panose="02020603050405020304" pitchFamily="18" charset="0"/>
                <a:ea typeface="楷体" panose="02010609060101010101" pitchFamily="49" charset="-122"/>
              </a:rPr>
              <a:t>算法在过程中维持预流</a:t>
            </a:r>
            <a:r>
              <a:rPr lang="en-US" altLang="zh-CN" sz="2800" dirty="0">
                <a:latin typeface="Times New Roman" panose="02020603050405020304" pitchFamily="18" charset="0"/>
                <a:ea typeface="楷体" panose="02010609060101010101" pitchFamily="49" charset="-122"/>
              </a:rPr>
              <a:t>(Pre-flow)</a:t>
            </a:r>
            <a:r>
              <a:rPr lang="zh-CN" altLang="en-US" sz="2800" dirty="0">
                <a:latin typeface="Times New Roman" panose="02020603050405020304" pitchFamily="18" charset="0"/>
                <a:ea typeface="楷体" panose="02010609060101010101" pitchFamily="49" charset="-122"/>
              </a:rPr>
              <a:t>，预流和流的最大区别就在于它弱化了流量守恒约束，满足以下不等式</a:t>
            </a:r>
          </a:p>
        </p:txBody>
      </p:sp>
      <p:pic>
        <p:nvPicPr>
          <p:cNvPr id="8" name="图片 7">
            <a:extLst>
              <a:ext uri="{FF2B5EF4-FFF2-40B4-BE49-F238E27FC236}">
                <a16:creationId xmlns:a16="http://schemas.microsoft.com/office/drawing/2014/main" id="{B90E55DB-E823-04D6-2168-4EEA3B951B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6000" y="3512774"/>
            <a:ext cx="7170307" cy="1331431"/>
          </a:xfrm>
          <a:prstGeom prst="rect">
            <a:avLst/>
          </a:prstGeom>
        </p:spPr>
      </p:pic>
    </p:spTree>
    <p:extLst>
      <p:ext uri="{BB962C8B-B14F-4D97-AF65-F5344CB8AC3E}">
        <p14:creationId xmlns:p14="http://schemas.microsoft.com/office/powerpoint/2010/main" val="679254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基本定义</a:t>
            </a:r>
          </a:p>
        </p:txBody>
      </p:sp>
      <p:sp>
        <p:nvSpPr>
          <p:cNvPr id="6" name="文本框 5">
            <a:extLst>
              <a:ext uri="{FF2B5EF4-FFF2-40B4-BE49-F238E27FC236}">
                <a16:creationId xmlns:a16="http://schemas.microsoft.com/office/drawing/2014/main" id="{8625E2E4-1061-5DC1-F3E9-EE0E1440573E}"/>
              </a:ext>
            </a:extLst>
          </p:cNvPr>
          <p:cNvSpPr txBox="1"/>
          <p:nvPr/>
        </p:nvSpPr>
        <p:spPr>
          <a:xfrm>
            <a:off x="1052945" y="1551709"/>
            <a:ext cx="6862619" cy="1569660"/>
          </a:xfrm>
          <a:prstGeom prst="rect">
            <a:avLst/>
          </a:prstGeom>
          <a:noFill/>
        </p:spPr>
        <p:txBody>
          <a:bodyPr wrap="square" rtlCol="0">
            <a:spAutoFit/>
          </a:bodyPr>
          <a:lstStyle/>
          <a:p>
            <a:r>
              <a:rPr lang="zh-CN" altLang="en-US" sz="2400" b="1" dirty="0">
                <a:highlight>
                  <a:srgbClr val="FFFF00"/>
                </a:highlight>
                <a:latin typeface="Times New Roman" panose="02020603050405020304" pitchFamily="18" charset="0"/>
                <a:ea typeface="楷体" panose="02010609060101010101" pitchFamily="49" charset="-122"/>
              </a:rPr>
              <a:t>超额流</a:t>
            </a:r>
            <a:r>
              <a:rPr lang="en-US" altLang="zh-CN" sz="2400" b="1" dirty="0">
                <a:highlight>
                  <a:srgbClr val="FFFF00"/>
                </a:highlight>
                <a:latin typeface="Times New Roman" panose="02020603050405020304" pitchFamily="18" charset="0"/>
                <a:ea typeface="楷体" panose="02010609060101010101" pitchFamily="49" charset="-122"/>
              </a:rPr>
              <a:t>(excess-flow)</a:t>
            </a:r>
            <a:r>
              <a:rPr lang="zh-CN" altLang="en-US" sz="2400" dirty="0">
                <a:latin typeface="Times New Roman" panose="02020603050405020304" pitchFamily="18" charset="0"/>
                <a:ea typeface="楷体" panose="02010609060101010101" pitchFamily="49" charset="-122"/>
              </a:rPr>
              <a:t>：对于预流的容量约束不等式，直观含义是对于结点</a:t>
            </a:r>
            <a:r>
              <a:rPr lang="en-US" altLang="zh-CN" sz="2400" dirty="0">
                <a:latin typeface="Times New Roman" panose="02020603050405020304" pitchFamily="18" charset="0"/>
                <a:ea typeface="楷体" panose="02010609060101010101" pitchFamily="49" charset="-122"/>
              </a:rPr>
              <a:t>u</a:t>
            </a:r>
            <a:r>
              <a:rPr lang="zh-CN" altLang="en-US" sz="2400" dirty="0">
                <a:latin typeface="Times New Roman" panose="02020603050405020304" pitchFamily="18" charset="0"/>
                <a:ea typeface="楷体" panose="02010609060101010101" pitchFamily="49" charset="-122"/>
              </a:rPr>
              <a:t>而言，允许其流出量小于流入量，那么就有一部分流 直观上被结点</a:t>
            </a:r>
            <a:r>
              <a:rPr lang="en-US" altLang="zh-CN" sz="2400" dirty="0">
                <a:latin typeface="Times New Roman" panose="02020603050405020304" pitchFamily="18" charset="0"/>
                <a:ea typeface="楷体" panose="02010609060101010101" pitchFamily="49" charset="-122"/>
              </a:rPr>
              <a:t>u</a:t>
            </a:r>
            <a:r>
              <a:rPr lang="zh-CN" altLang="en-US" sz="2400" dirty="0">
                <a:latin typeface="Times New Roman" panose="02020603050405020304" pitchFamily="18" charset="0"/>
                <a:ea typeface="楷体" panose="02010609060101010101" pitchFamily="49" charset="-122"/>
              </a:rPr>
              <a:t>存储起来，这部分被存储起来的流量就叫做超额流</a:t>
            </a:r>
          </a:p>
        </p:txBody>
      </p:sp>
      <p:pic>
        <p:nvPicPr>
          <p:cNvPr id="8" name="图片 7">
            <a:extLst>
              <a:ext uri="{FF2B5EF4-FFF2-40B4-BE49-F238E27FC236}">
                <a16:creationId xmlns:a16="http://schemas.microsoft.com/office/drawing/2014/main" id="{3BF0BC82-7FF1-D620-C007-F4A04F0C42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4758" y="3297326"/>
            <a:ext cx="4991315" cy="1132593"/>
          </a:xfrm>
          <a:prstGeom prst="rect">
            <a:avLst/>
          </a:prstGeom>
        </p:spPr>
      </p:pic>
      <p:sp>
        <p:nvSpPr>
          <p:cNvPr id="9" name="文本框 8">
            <a:extLst>
              <a:ext uri="{FF2B5EF4-FFF2-40B4-BE49-F238E27FC236}">
                <a16:creationId xmlns:a16="http://schemas.microsoft.com/office/drawing/2014/main" id="{9851D7F8-3E18-E906-C936-F03F6B96941E}"/>
              </a:ext>
            </a:extLst>
          </p:cNvPr>
          <p:cNvSpPr txBox="1"/>
          <p:nvPr/>
        </p:nvSpPr>
        <p:spPr>
          <a:xfrm>
            <a:off x="1052945" y="5257800"/>
            <a:ext cx="6511637" cy="830997"/>
          </a:xfrm>
          <a:prstGeom prst="rect">
            <a:avLst/>
          </a:prstGeom>
          <a:noFill/>
        </p:spPr>
        <p:txBody>
          <a:bodyPr wrap="square" rtlCol="0">
            <a:spAutoFit/>
          </a:bodyPr>
          <a:lstStyle/>
          <a:p>
            <a:r>
              <a:rPr lang="zh-CN" altLang="en-US" sz="2400" b="1" dirty="0">
                <a:highlight>
                  <a:srgbClr val="FFFF00"/>
                </a:highlight>
                <a:latin typeface="Times New Roman" panose="02020603050405020304" pitchFamily="18" charset="0"/>
                <a:ea typeface="楷体" panose="02010609060101010101" pitchFamily="49" charset="-122"/>
              </a:rPr>
              <a:t>溢出：</a:t>
            </a:r>
            <a:r>
              <a:rPr lang="zh-CN" altLang="en-US" sz="2400" dirty="0">
                <a:latin typeface="Times New Roman" panose="02020603050405020304" pitchFamily="18" charset="0"/>
                <a:ea typeface="楷体" panose="02010609060101010101" pitchFamily="49" charset="-122"/>
              </a:rPr>
              <a:t>对于除源点</a:t>
            </a:r>
            <a:r>
              <a:rPr lang="en-US" altLang="zh-CN" sz="2400" dirty="0">
                <a:latin typeface="Times New Roman" panose="02020603050405020304" pitchFamily="18" charset="0"/>
                <a:ea typeface="楷体" panose="02010609060101010101" pitchFamily="49" charset="-122"/>
              </a:rPr>
              <a:t>s</a:t>
            </a:r>
            <a:r>
              <a:rPr lang="zh-CN" altLang="en-US" sz="2400" dirty="0">
                <a:latin typeface="Times New Roman" panose="02020603050405020304" pitchFamily="18" charset="0"/>
                <a:ea typeface="楷体" panose="02010609060101010101" pitchFamily="49" charset="-122"/>
              </a:rPr>
              <a:t>以外的结点</a:t>
            </a:r>
            <a:r>
              <a:rPr lang="en-US" altLang="zh-CN" sz="2400" dirty="0">
                <a:latin typeface="Times New Roman" panose="02020603050405020304" pitchFamily="18" charset="0"/>
                <a:ea typeface="楷体" panose="02010609060101010101" pitchFamily="49" charset="-122"/>
              </a:rPr>
              <a:t>u</a:t>
            </a:r>
            <a:r>
              <a:rPr lang="zh-CN" altLang="en-US" sz="2400" dirty="0">
                <a:latin typeface="Times New Roman" panose="02020603050405020304" pitchFamily="18" charset="0"/>
                <a:ea typeface="楷体" panose="02010609060101010101" pitchFamily="49" charset="-122"/>
              </a:rPr>
              <a:t>来说，如果有</a:t>
            </a:r>
            <a:r>
              <a:rPr lang="en-US" altLang="zh-CN" sz="2400" dirty="0">
                <a:latin typeface="Times New Roman" panose="02020603050405020304" pitchFamily="18" charset="0"/>
                <a:ea typeface="楷体" panose="02010609060101010101" pitchFamily="49" charset="-122"/>
              </a:rPr>
              <a:t>e(u) &gt; 0</a:t>
            </a:r>
            <a:r>
              <a:rPr lang="zh-CN" altLang="en-US" sz="2400" dirty="0">
                <a:latin typeface="Times New Roman" panose="02020603050405020304" pitchFamily="18" charset="0"/>
                <a:ea typeface="楷体" panose="02010609060101010101" pitchFamily="49" charset="-122"/>
              </a:rPr>
              <a:t>，那么就称结点</a:t>
            </a:r>
            <a:r>
              <a:rPr lang="en-US" altLang="zh-CN" sz="2400" dirty="0">
                <a:latin typeface="Times New Roman" panose="02020603050405020304" pitchFamily="18" charset="0"/>
                <a:ea typeface="楷体" panose="02010609060101010101" pitchFamily="49" charset="-122"/>
              </a:rPr>
              <a:t>u</a:t>
            </a:r>
            <a:r>
              <a:rPr lang="zh-CN" altLang="en-US" sz="2400" dirty="0">
                <a:latin typeface="Times New Roman" panose="02020603050405020304" pitchFamily="18" charset="0"/>
                <a:ea typeface="楷体" panose="02010609060101010101" pitchFamily="49" charset="-122"/>
              </a:rPr>
              <a:t>发生溢出</a:t>
            </a:r>
          </a:p>
        </p:txBody>
      </p:sp>
    </p:spTree>
    <p:extLst>
      <p:ext uri="{BB962C8B-B14F-4D97-AF65-F5344CB8AC3E}">
        <p14:creationId xmlns:p14="http://schemas.microsoft.com/office/powerpoint/2010/main" val="183668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基本定义</a:t>
            </a:r>
          </a:p>
        </p:txBody>
      </p:sp>
      <p:sp>
        <p:nvSpPr>
          <p:cNvPr id="6" name="文本框 5">
            <a:extLst>
              <a:ext uri="{FF2B5EF4-FFF2-40B4-BE49-F238E27FC236}">
                <a16:creationId xmlns:a16="http://schemas.microsoft.com/office/drawing/2014/main" id="{ED2CFE8F-E5F5-863F-D8C5-91F837951FC8}"/>
              </a:ext>
            </a:extLst>
          </p:cNvPr>
          <p:cNvSpPr txBox="1"/>
          <p:nvPr/>
        </p:nvSpPr>
        <p:spPr>
          <a:xfrm>
            <a:off x="665018" y="1419316"/>
            <a:ext cx="8534400" cy="1200329"/>
          </a:xfrm>
          <a:prstGeom prst="rect">
            <a:avLst/>
          </a:prstGeom>
          <a:noFill/>
        </p:spPr>
        <p:txBody>
          <a:bodyPr wrap="square" rtlCol="0">
            <a:spAutoFit/>
          </a:bodyPr>
          <a:lstStyle/>
          <a:p>
            <a:r>
              <a:rPr lang="zh-CN" altLang="en-US" sz="2400" b="1" dirty="0">
                <a:highlight>
                  <a:srgbClr val="FFFF00"/>
                </a:highlight>
              </a:rPr>
              <a:t>高度函数（距离函数）：</a:t>
            </a:r>
            <a:endParaRPr lang="en-US" altLang="zh-CN" sz="2400" b="1" dirty="0">
              <a:highlight>
                <a:srgbClr val="FFFF00"/>
              </a:highlight>
            </a:endParaRPr>
          </a:p>
          <a:p>
            <a:r>
              <a:rPr lang="zh-CN" altLang="en-US" sz="2400" dirty="0"/>
              <a:t>给定流网络</a:t>
            </a:r>
            <a:r>
              <a:rPr lang="en-US" altLang="zh-CN" sz="2400" dirty="0"/>
              <a:t>G = (V, E)</a:t>
            </a:r>
            <a:r>
              <a:rPr lang="zh-CN" altLang="en-US" sz="2400" dirty="0"/>
              <a:t>，它的源点为</a:t>
            </a:r>
            <a:r>
              <a:rPr lang="en-US" altLang="zh-CN" sz="2400" dirty="0"/>
              <a:t>s</a:t>
            </a:r>
            <a:r>
              <a:rPr lang="zh-CN" altLang="en-US" sz="2400" dirty="0"/>
              <a:t>，汇点为</a:t>
            </a:r>
            <a:r>
              <a:rPr lang="en-US" altLang="zh-CN" sz="2400" dirty="0"/>
              <a:t>t</a:t>
            </a:r>
            <a:r>
              <a:rPr lang="zh-CN" altLang="en-US" sz="2400" dirty="0"/>
              <a:t>，</a:t>
            </a:r>
            <a:r>
              <a:rPr lang="en-US" altLang="zh-CN" sz="2400" dirty="0"/>
              <a:t>f</a:t>
            </a:r>
            <a:r>
              <a:rPr lang="zh-CN" altLang="en-US" sz="2400" dirty="0"/>
              <a:t>是</a:t>
            </a:r>
            <a:r>
              <a:rPr lang="en-US" altLang="zh-CN" sz="2400" dirty="0"/>
              <a:t>G</a:t>
            </a:r>
            <a:r>
              <a:rPr lang="zh-CN" altLang="en-US" sz="2400" dirty="0"/>
              <a:t>的预流，如果函数</a:t>
            </a:r>
            <a:r>
              <a:rPr lang="en-US" altLang="zh-CN" sz="2400" dirty="0"/>
              <a:t>h: V -&gt; N </a:t>
            </a:r>
            <a:r>
              <a:rPr lang="zh-CN" altLang="en-US" sz="2400" dirty="0"/>
              <a:t>满足如下条件，那么就称函数</a:t>
            </a:r>
            <a:r>
              <a:rPr lang="en-US" altLang="zh-CN" sz="2400" dirty="0"/>
              <a:t>h</a:t>
            </a:r>
            <a:r>
              <a:rPr lang="zh-CN" altLang="en-US" sz="2400" dirty="0"/>
              <a:t>是高度函数</a:t>
            </a:r>
          </a:p>
        </p:txBody>
      </p:sp>
      <p:pic>
        <p:nvPicPr>
          <p:cNvPr id="8" name="图片 7">
            <a:extLst>
              <a:ext uri="{FF2B5EF4-FFF2-40B4-BE49-F238E27FC236}">
                <a16:creationId xmlns:a16="http://schemas.microsoft.com/office/drawing/2014/main" id="{188E282A-5FF7-B0E0-43EF-A1AB2D5D16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73718" y="2668467"/>
            <a:ext cx="4573628" cy="1682992"/>
          </a:xfrm>
          <a:prstGeom prst="rect">
            <a:avLst/>
          </a:prstGeom>
        </p:spPr>
      </p:pic>
    </p:spTree>
    <p:extLst>
      <p:ext uri="{BB962C8B-B14F-4D97-AF65-F5344CB8AC3E}">
        <p14:creationId xmlns:p14="http://schemas.microsoft.com/office/powerpoint/2010/main" val="2938573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算法介绍</a:t>
            </a:r>
          </a:p>
        </p:txBody>
      </p:sp>
      <mc:AlternateContent xmlns:mc="http://schemas.openxmlformats.org/markup-compatibility/2006">
        <mc:Choice xmlns:a14="http://schemas.microsoft.com/office/drawing/2010/main" Requires="a14">
          <p:sp>
            <p:nvSpPr>
              <p:cNvPr id="6" name="文本框 5">
                <a:extLst>
                  <a:ext uri="{FF2B5EF4-FFF2-40B4-BE49-F238E27FC236}">
                    <a16:creationId xmlns:a16="http://schemas.microsoft.com/office/drawing/2014/main" id="{C14F4764-E5F0-718E-097A-E0BE4B3F9797}"/>
                  </a:ext>
                </a:extLst>
              </p:cNvPr>
              <p:cNvSpPr txBox="1"/>
              <p:nvPr/>
            </p:nvSpPr>
            <p:spPr>
              <a:xfrm>
                <a:off x="803564" y="1422400"/>
                <a:ext cx="8063345" cy="1200329"/>
              </a:xfrm>
              <a:prstGeom prst="rect">
                <a:avLst/>
              </a:prstGeom>
              <a:noFill/>
            </p:spPr>
            <p:txBody>
              <a:bodyPr wrap="square" rtlCol="0">
                <a:spAutoFit/>
              </a:bodyPr>
              <a:lstStyle/>
              <a:p>
                <a:r>
                  <a:rPr lang="zh-CN" altLang="en-US" sz="2400" b="1" dirty="0">
                    <a:highlight>
                      <a:srgbClr val="FFFF00"/>
                    </a:highlight>
                  </a:rPr>
                  <a:t>推送</a:t>
                </a:r>
                <a:r>
                  <a:rPr lang="en-US" altLang="zh-CN" sz="2400" b="1" dirty="0">
                    <a:highlight>
                      <a:srgbClr val="FFFF00"/>
                    </a:highlight>
                  </a:rPr>
                  <a:t>(Push)</a:t>
                </a:r>
                <a:r>
                  <a:rPr lang="zh-CN" altLang="en-US" sz="2400" b="1" dirty="0">
                    <a:highlight>
                      <a:srgbClr val="FFFF00"/>
                    </a:highlight>
                  </a:rPr>
                  <a:t>：</a:t>
                </a:r>
                <a:r>
                  <a:rPr lang="zh-CN" altLang="en-US" sz="2400" dirty="0"/>
                  <a:t>推送操作是针对</a:t>
                </a:r>
                <a:r>
                  <a:rPr lang="zh-CN" altLang="en-US" sz="2400" b="1" dirty="0"/>
                  <a:t>溢出结点</a:t>
                </a:r>
                <a:r>
                  <a:rPr lang="zh-CN" altLang="en-US" sz="2400" dirty="0"/>
                  <a:t>而言的，对于结点</a:t>
                </a:r>
                <a:r>
                  <a:rPr lang="en-US" altLang="zh-CN" sz="2400" dirty="0"/>
                  <a:t>u</a:t>
                </a:r>
                <a:r>
                  <a:rPr lang="zh-CN" altLang="en-US" sz="2400" dirty="0"/>
                  <a:t>而言，如果</a:t>
                </a:r>
                <a14:m>
                  <m:oMath xmlns:m="http://schemas.openxmlformats.org/officeDocument/2006/math">
                    <m:sSub>
                      <m:sSubPr>
                        <m:ctrlPr>
                          <a:rPr lang="en-US" altLang="zh-CN" sz="2400" i="1" smtClean="0">
                            <a:latin typeface="Cambria Math" panose="02040503050406030204" pitchFamily="18" charset="0"/>
                          </a:rPr>
                        </m:ctrlPr>
                      </m:sSubPr>
                      <m:e>
                        <m:r>
                          <m:rPr>
                            <m:sty m:val="p"/>
                          </m:rPr>
                          <a:rPr lang="en-US" altLang="zh-CN" sz="2400" i="1">
                            <a:latin typeface="Cambria Math" panose="02040503050406030204" pitchFamily="18" charset="0"/>
                          </a:rPr>
                          <m:t>C</m:t>
                        </m:r>
                      </m:e>
                      <m:sub>
                        <m:r>
                          <m:rPr>
                            <m:sty m:val="p"/>
                          </m:rPr>
                          <a:rPr lang="en-US" altLang="zh-CN" sz="2400" i="1">
                            <a:latin typeface="Cambria Math" panose="02040503050406030204" pitchFamily="18" charset="0"/>
                          </a:rPr>
                          <m:t>f</m:t>
                        </m:r>
                      </m:sub>
                    </m:sSub>
                    <m:d>
                      <m:dPr>
                        <m:ctrlPr>
                          <a:rPr lang="en-US" altLang="zh-CN" sz="2400" b="0" i="1" smtClean="0">
                            <a:latin typeface="Cambria Math" panose="02040503050406030204" pitchFamily="18" charset="0"/>
                          </a:rPr>
                        </m:ctrlPr>
                      </m:dPr>
                      <m:e>
                        <m:r>
                          <a:rPr lang="en-US" altLang="zh-CN" sz="2400" b="0" i="1" smtClean="0">
                            <a:latin typeface="Cambria Math" panose="02040503050406030204" pitchFamily="18" charset="0"/>
                          </a:rPr>
                          <m:t>𝑢</m:t>
                        </m:r>
                        <m:r>
                          <a:rPr lang="en-US" altLang="zh-CN" sz="2400" b="0" i="1" smtClean="0">
                            <a:latin typeface="Cambria Math" panose="02040503050406030204" pitchFamily="18" charset="0"/>
                          </a:rPr>
                          <m:t>,</m:t>
                        </m:r>
                        <m:r>
                          <a:rPr lang="en-US" altLang="zh-CN" sz="2400" b="0" i="1" smtClean="0">
                            <a:latin typeface="Cambria Math" panose="02040503050406030204" pitchFamily="18" charset="0"/>
                          </a:rPr>
                          <m:t>𝑣</m:t>
                        </m:r>
                      </m:e>
                    </m:d>
                    <m:r>
                      <a:rPr lang="en-US" altLang="zh-CN" sz="2400" b="0" i="1" smtClean="0">
                        <a:latin typeface="Cambria Math" panose="02040503050406030204" pitchFamily="18" charset="0"/>
                      </a:rPr>
                      <m:t>&gt;0</m:t>
                    </m:r>
                  </m:oMath>
                </a14:m>
                <a:r>
                  <a:rPr lang="zh-CN" altLang="en-US" sz="2400" dirty="0"/>
                  <a:t>且</a:t>
                </a:r>
                <a14:m>
                  <m:oMath xmlns:m="http://schemas.openxmlformats.org/officeDocument/2006/math">
                    <m:r>
                      <a:rPr lang="en-US" altLang="zh-CN" sz="2400" b="0" i="1" dirty="0" smtClean="0">
                        <a:latin typeface="Cambria Math" panose="02040503050406030204" pitchFamily="18" charset="0"/>
                      </a:rPr>
                      <m:t>h</m:t>
                    </m:r>
                    <m:d>
                      <m:dPr>
                        <m:ctrlPr>
                          <a:rPr lang="en-US" altLang="zh-CN" sz="2400" b="0" i="1" dirty="0" smtClean="0">
                            <a:latin typeface="Cambria Math" panose="02040503050406030204" pitchFamily="18" charset="0"/>
                          </a:rPr>
                        </m:ctrlPr>
                      </m:dPr>
                      <m:e>
                        <m:r>
                          <a:rPr lang="en-US" altLang="zh-CN" sz="2400" b="0" i="1" dirty="0" smtClean="0">
                            <a:latin typeface="Cambria Math" panose="02040503050406030204" pitchFamily="18" charset="0"/>
                          </a:rPr>
                          <m:t>𝑢</m:t>
                        </m:r>
                      </m:e>
                    </m:d>
                    <m:r>
                      <a:rPr lang="en-US" altLang="zh-CN" sz="2400" b="0" i="1" dirty="0" smtClean="0">
                        <a:latin typeface="Cambria Math" panose="02040503050406030204" pitchFamily="18" charset="0"/>
                      </a:rPr>
                      <m:t>=</m:t>
                    </m:r>
                    <m:r>
                      <a:rPr lang="en-US" altLang="zh-CN" sz="2400" b="0" i="1" dirty="0" smtClean="0">
                        <a:latin typeface="Cambria Math" panose="02040503050406030204" pitchFamily="18" charset="0"/>
                      </a:rPr>
                      <m:t>h</m:t>
                    </m:r>
                    <m:d>
                      <m:dPr>
                        <m:ctrlPr>
                          <a:rPr lang="en-US" altLang="zh-CN" sz="2400" b="0" i="1" dirty="0" smtClean="0">
                            <a:latin typeface="Cambria Math" panose="02040503050406030204" pitchFamily="18" charset="0"/>
                          </a:rPr>
                        </m:ctrlPr>
                      </m:dPr>
                      <m:e>
                        <m:r>
                          <a:rPr lang="en-US" altLang="zh-CN" sz="2400" b="0" i="1" dirty="0" smtClean="0">
                            <a:latin typeface="Cambria Math" panose="02040503050406030204" pitchFamily="18" charset="0"/>
                          </a:rPr>
                          <m:t>𝑣</m:t>
                        </m:r>
                      </m:e>
                    </m:d>
                    <m:r>
                      <a:rPr lang="en-US" altLang="zh-CN" sz="2400" b="0" i="1" dirty="0" smtClean="0">
                        <a:latin typeface="Cambria Math" panose="02040503050406030204" pitchFamily="18" charset="0"/>
                      </a:rPr>
                      <m:t>+1</m:t>
                    </m:r>
                  </m:oMath>
                </a14:m>
                <a:r>
                  <a:rPr lang="zh-CN" altLang="en-US" sz="2400" dirty="0"/>
                  <a:t>，那么就可以进行推送操作</a:t>
                </a:r>
                <a:r>
                  <a:rPr lang="en-US" altLang="zh-CN" sz="2400" dirty="0"/>
                  <a:t>PUSH(u, v)</a:t>
                </a:r>
                <a:endParaRPr lang="zh-CN" altLang="en-US" sz="2400" dirty="0"/>
              </a:p>
            </p:txBody>
          </p:sp>
        </mc:Choice>
        <mc:Fallback>
          <p:sp>
            <p:nvSpPr>
              <p:cNvPr id="6" name="文本框 5">
                <a:extLst>
                  <a:ext uri="{FF2B5EF4-FFF2-40B4-BE49-F238E27FC236}">
                    <a16:creationId xmlns:a16="http://schemas.microsoft.com/office/drawing/2014/main" id="{C14F4764-E5F0-718E-097A-E0BE4B3F9797}"/>
                  </a:ext>
                </a:extLst>
              </p:cNvPr>
              <p:cNvSpPr txBox="1">
                <a:spLocks noRot="1" noChangeAspect="1" noMove="1" noResize="1" noEditPoints="1" noAdjustHandles="1" noChangeArrowheads="1" noChangeShapeType="1" noTextEdit="1"/>
              </p:cNvSpPr>
              <p:nvPr/>
            </p:nvSpPr>
            <p:spPr>
              <a:xfrm>
                <a:off x="803564" y="1422400"/>
                <a:ext cx="8063345" cy="1200329"/>
              </a:xfrm>
              <a:prstGeom prst="rect">
                <a:avLst/>
              </a:prstGeom>
              <a:blipFill>
                <a:blip r:embed="rId3"/>
                <a:stretch>
                  <a:fillRect l="-1209" t="-5584" b="-11168"/>
                </a:stretch>
              </a:blipFill>
            </p:spPr>
            <p:txBody>
              <a:bodyPr/>
              <a:lstStyle/>
              <a:p>
                <a:r>
                  <a:rPr lang="zh-CN" altLang="en-US">
                    <a:noFill/>
                  </a:rPr>
                  <a:t> </a:t>
                </a:r>
              </a:p>
            </p:txBody>
          </p:sp>
        </mc:Fallback>
      </mc:AlternateContent>
      <p:pic>
        <p:nvPicPr>
          <p:cNvPr id="7" name="图片 6">
            <a:extLst>
              <a:ext uri="{FF2B5EF4-FFF2-40B4-BE49-F238E27FC236}">
                <a16:creationId xmlns:a16="http://schemas.microsoft.com/office/drawing/2014/main" id="{7B77E926-EBD1-ECDF-08DD-C80EB3419DFA}"/>
              </a:ext>
            </a:extLst>
          </p:cNvPr>
          <p:cNvPicPr>
            <a:picLocks noChangeAspect="1"/>
          </p:cNvPicPr>
          <p:nvPr/>
        </p:nvPicPr>
        <p:blipFill>
          <a:blip r:embed="rId4"/>
          <a:stretch>
            <a:fillRect/>
          </a:stretch>
        </p:blipFill>
        <p:spPr>
          <a:xfrm>
            <a:off x="697057" y="2784220"/>
            <a:ext cx="9040235" cy="3303341"/>
          </a:xfrm>
          <a:prstGeom prst="rect">
            <a:avLst/>
          </a:prstGeom>
        </p:spPr>
      </p:pic>
    </p:spTree>
    <p:extLst>
      <p:ext uri="{BB962C8B-B14F-4D97-AF65-F5344CB8AC3E}">
        <p14:creationId xmlns:p14="http://schemas.microsoft.com/office/powerpoint/2010/main" val="1204182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算法介绍</a:t>
            </a:r>
          </a:p>
        </p:txBody>
      </p:sp>
      <p:pic>
        <p:nvPicPr>
          <p:cNvPr id="7" name="图片 6">
            <a:extLst>
              <a:ext uri="{FF2B5EF4-FFF2-40B4-BE49-F238E27FC236}">
                <a16:creationId xmlns:a16="http://schemas.microsoft.com/office/drawing/2014/main" id="{B81B0203-C015-C783-4D48-3772F6586B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054322"/>
            <a:ext cx="12191999" cy="5823946"/>
          </a:xfrm>
          <a:prstGeom prst="rect">
            <a:avLst/>
          </a:prstGeom>
        </p:spPr>
      </p:pic>
    </p:spTree>
    <p:extLst>
      <p:ext uri="{BB962C8B-B14F-4D97-AF65-F5344CB8AC3E}">
        <p14:creationId xmlns:p14="http://schemas.microsoft.com/office/powerpoint/2010/main" val="3257426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013F4D-7604-FA95-B0A5-5C20A5D758A8}"/>
              </a:ext>
            </a:extLst>
          </p:cNvPr>
          <p:cNvSpPr>
            <a:spLocks noGrp="1"/>
          </p:cNvSpPr>
          <p:nvPr>
            <p:ph type="ctrTitle"/>
          </p:nvPr>
        </p:nvSpPr>
        <p:spPr/>
        <p:txBody>
          <a:bodyPr/>
          <a:lstStyle/>
          <a:p>
            <a:endParaRPr lang="zh-CN" altLang="en-US"/>
          </a:p>
        </p:txBody>
      </p:sp>
      <p:sp>
        <p:nvSpPr>
          <p:cNvPr id="3" name="副标题 2">
            <a:extLst>
              <a:ext uri="{FF2B5EF4-FFF2-40B4-BE49-F238E27FC236}">
                <a16:creationId xmlns:a16="http://schemas.microsoft.com/office/drawing/2014/main" id="{1CEE626A-860D-66A5-01B6-4DE8C43A8F3D}"/>
              </a:ext>
            </a:extLst>
          </p:cNvPr>
          <p:cNvSpPr>
            <a:spLocks noGrp="1"/>
          </p:cNvSpPr>
          <p:nvPr>
            <p:ph type="subTitle" idx="1"/>
          </p:nvPr>
        </p:nvSpPr>
        <p:spPr/>
        <p:txBody>
          <a:bodyPr/>
          <a:lstStyle/>
          <a:p>
            <a:endParaRPr lang="zh-CN" altLang="en-US"/>
          </a:p>
        </p:txBody>
      </p:sp>
      <p:pic>
        <p:nvPicPr>
          <p:cNvPr id="4" name="图片 3">
            <a:extLst>
              <a:ext uri="{FF2B5EF4-FFF2-40B4-BE49-F238E27FC236}">
                <a16:creationId xmlns:a16="http://schemas.microsoft.com/office/drawing/2014/main" id="{95F073E1-46F0-1D93-BCDB-741A47172496}"/>
              </a:ext>
            </a:extLst>
          </p:cNvPr>
          <p:cNvPicPr>
            <a:picLocks noChangeAspect="1"/>
          </p:cNvPicPr>
          <p:nvPr/>
        </p:nvPicPr>
        <p:blipFill>
          <a:blip r:embed="rId2"/>
          <a:stretch>
            <a:fillRect/>
          </a:stretch>
        </p:blipFill>
        <p:spPr>
          <a:xfrm>
            <a:off x="0" y="0"/>
            <a:ext cx="12192000" cy="6857999"/>
          </a:xfrm>
          <a:prstGeom prst="rect">
            <a:avLst/>
          </a:prstGeom>
        </p:spPr>
      </p:pic>
      <p:sp>
        <p:nvSpPr>
          <p:cNvPr id="5" name="文本框 4">
            <a:extLst>
              <a:ext uri="{FF2B5EF4-FFF2-40B4-BE49-F238E27FC236}">
                <a16:creationId xmlns:a16="http://schemas.microsoft.com/office/drawing/2014/main" id="{7D03D702-1E20-577F-4C3D-29DA50A4BFE6}"/>
              </a:ext>
            </a:extLst>
          </p:cNvPr>
          <p:cNvSpPr txBox="1"/>
          <p:nvPr/>
        </p:nvSpPr>
        <p:spPr>
          <a:xfrm>
            <a:off x="489527" y="397164"/>
            <a:ext cx="2299855" cy="584775"/>
          </a:xfrm>
          <a:prstGeom prst="rect">
            <a:avLst/>
          </a:prstGeom>
          <a:noFill/>
        </p:spPr>
        <p:txBody>
          <a:bodyPr wrap="square" rtlCol="0">
            <a:spAutoFit/>
          </a:bodyPr>
          <a:lstStyle/>
          <a:p>
            <a:r>
              <a:rPr lang="zh-CN" altLang="en-US" sz="3200" b="1" dirty="0">
                <a:latin typeface="Times New Roman" panose="02020603050405020304" pitchFamily="18" charset="0"/>
                <a:ea typeface="楷体" panose="02010609060101010101" pitchFamily="49" charset="-122"/>
              </a:rPr>
              <a:t>算法介绍</a:t>
            </a:r>
          </a:p>
        </p:txBody>
      </p:sp>
      <mc:AlternateContent xmlns:mc="http://schemas.openxmlformats.org/markup-compatibility/2006">
        <mc:Choice xmlns:a14="http://schemas.microsoft.com/office/drawing/2010/main" Requires="a14">
          <p:sp>
            <p:nvSpPr>
              <p:cNvPr id="6" name="文本框 5">
                <a:extLst>
                  <a:ext uri="{FF2B5EF4-FFF2-40B4-BE49-F238E27FC236}">
                    <a16:creationId xmlns:a16="http://schemas.microsoft.com/office/drawing/2014/main" id="{C14F4764-E5F0-718E-097A-E0BE4B3F9797}"/>
                  </a:ext>
                </a:extLst>
              </p:cNvPr>
              <p:cNvSpPr txBox="1"/>
              <p:nvPr/>
            </p:nvSpPr>
            <p:spPr>
              <a:xfrm>
                <a:off x="803564" y="1422400"/>
                <a:ext cx="8063345" cy="1200329"/>
              </a:xfrm>
              <a:prstGeom prst="rect">
                <a:avLst/>
              </a:prstGeom>
              <a:noFill/>
            </p:spPr>
            <p:txBody>
              <a:bodyPr wrap="square" rtlCol="0">
                <a:spAutoFit/>
              </a:bodyPr>
              <a:lstStyle/>
              <a:p>
                <a:r>
                  <a:rPr lang="zh-CN" altLang="en-US" sz="2400" b="1" dirty="0">
                    <a:highlight>
                      <a:srgbClr val="FFFF00"/>
                    </a:highlight>
                  </a:rPr>
                  <a:t>重贴标签</a:t>
                </a:r>
                <a:r>
                  <a:rPr lang="en-US" altLang="zh-CN" sz="2400" b="1" dirty="0">
                    <a:highlight>
                      <a:srgbClr val="FFFF00"/>
                    </a:highlight>
                  </a:rPr>
                  <a:t>(Relabel)</a:t>
                </a:r>
                <a:r>
                  <a:rPr lang="zh-CN" altLang="en-US" sz="2400" b="1" dirty="0">
                    <a:highlight>
                      <a:srgbClr val="FFFF00"/>
                    </a:highlight>
                  </a:rPr>
                  <a:t>：</a:t>
                </a:r>
                <a:r>
                  <a:rPr lang="zh-CN" altLang="en-US" sz="2400" dirty="0"/>
                  <a:t>推送操作也是针对</a:t>
                </a:r>
                <a:r>
                  <a:rPr lang="zh-CN" altLang="en-US" sz="2400" b="1" dirty="0"/>
                  <a:t>溢出结点</a:t>
                </a:r>
                <a:r>
                  <a:rPr lang="zh-CN" altLang="en-US" sz="2400" dirty="0"/>
                  <a:t>而言的，对于溢出结点</a:t>
                </a:r>
                <a:r>
                  <a:rPr lang="en-US" altLang="zh-CN" sz="2400" dirty="0"/>
                  <a:t>u</a:t>
                </a:r>
                <a:r>
                  <a:rPr lang="zh-CN" altLang="en-US" sz="2400" dirty="0"/>
                  <a:t>而言，如果</a:t>
                </a:r>
                <a14:m>
                  <m:oMath xmlns:m="http://schemas.openxmlformats.org/officeDocument/2006/math">
                    <m:r>
                      <a:rPr lang="en-US" altLang="zh-CN" sz="2400" b="0" i="1" smtClean="0">
                        <a:latin typeface="Cambria Math" panose="02040503050406030204" pitchFamily="18" charset="0"/>
                        <a:ea typeface="Cambria Math" panose="02040503050406030204" pitchFamily="18" charset="0"/>
                      </a:rPr>
                      <m:t>∀</m:t>
                    </m:r>
                    <m:d>
                      <m:dPr>
                        <m:ctrlPr>
                          <a:rPr lang="en-US" altLang="zh-CN" sz="2400" b="0" i="1" smtClean="0">
                            <a:latin typeface="Cambria Math" panose="02040503050406030204" pitchFamily="18" charset="0"/>
                          </a:rPr>
                        </m:ctrlPr>
                      </m:dPr>
                      <m:e>
                        <m:r>
                          <a:rPr lang="en-US" altLang="zh-CN" sz="2400" b="0" i="1" smtClean="0">
                            <a:latin typeface="Cambria Math" panose="02040503050406030204" pitchFamily="18" charset="0"/>
                          </a:rPr>
                          <m:t>𝑢</m:t>
                        </m:r>
                        <m:r>
                          <a:rPr lang="en-US" altLang="zh-CN" sz="2400" b="0" i="1" smtClean="0">
                            <a:latin typeface="Cambria Math" panose="02040503050406030204" pitchFamily="18" charset="0"/>
                          </a:rPr>
                          <m:t>,</m:t>
                        </m:r>
                        <m:r>
                          <a:rPr lang="en-US" altLang="zh-CN" sz="2400" b="0" i="1" smtClean="0">
                            <a:latin typeface="Cambria Math" panose="02040503050406030204" pitchFamily="18" charset="0"/>
                          </a:rPr>
                          <m:t>𝑣</m:t>
                        </m:r>
                      </m:e>
                    </m:d>
                    <m:r>
                      <a:rPr lang="en-US" altLang="zh-CN" sz="2400" i="1">
                        <a:latin typeface="Cambria Math" panose="02040503050406030204" pitchFamily="18" charset="0"/>
                        <a:ea typeface="Cambria Math" panose="02040503050406030204" pitchFamily="18" charset="0"/>
                      </a:rPr>
                      <m:t>∈</m:t>
                    </m:r>
                    <m:sSub>
                      <m:sSubPr>
                        <m:ctrlPr>
                          <a:rPr lang="en-US" altLang="zh-CN" sz="2400" i="1" smtClean="0">
                            <a:latin typeface="Cambria Math" panose="02040503050406030204" pitchFamily="18" charset="0"/>
                            <a:ea typeface="Cambria Math" panose="02040503050406030204" pitchFamily="18" charset="0"/>
                          </a:rPr>
                        </m:ctrlPr>
                      </m:sSubPr>
                      <m:e>
                        <m:r>
                          <m:rPr>
                            <m:sty m:val="p"/>
                          </m:rPr>
                          <a:rPr lang="en-US" altLang="zh-CN" sz="2400" i="1">
                            <a:latin typeface="Cambria Math" panose="02040503050406030204" pitchFamily="18" charset="0"/>
                            <a:ea typeface="Cambria Math" panose="02040503050406030204" pitchFamily="18" charset="0"/>
                          </a:rPr>
                          <m:t>E</m:t>
                        </m:r>
                      </m:e>
                      <m:sub>
                        <m:r>
                          <m:rPr>
                            <m:sty m:val="p"/>
                          </m:rPr>
                          <a:rPr lang="en-US" altLang="zh-CN" sz="2400" i="1">
                            <a:latin typeface="Cambria Math" panose="02040503050406030204" pitchFamily="18" charset="0"/>
                            <a:ea typeface="Cambria Math" panose="02040503050406030204" pitchFamily="18" charset="0"/>
                          </a:rPr>
                          <m:t>f</m:t>
                        </m:r>
                      </m:sub>
                    </m:sSub>
                  </m:oMath>
                </a14:m>
                <a:r>
                  <a:rPr lang="zh-CN" altLang="en-US" sz="2400" dirty="0"/>
                  <a:t>且</a:t>
                </a:r>
                <a14:m>
                  <m:oMath xmlns:m="http://schemas.openxmlformats.org/officeDocument/2006/math">
                    <m:r>
                      <a:rPr lang="en-US" altLang="zh-CN" sz="2400" b="0" i="1" dirty="0" smtClean="0">
                        <a:latin typeface="Cambria Math" panose="02040503050406030204" pitchFamily="18" charset="0"/>
                      </a:rPr>
                      <m:t>h</m:t>
                    </m:r>
                    <m:d>
                      <m:dPr>
                        <m:ctrlPr>
                          <a:rPr lang="en-US" altLang="zh-CN" sz="2400" b="0" i="1" dirty="0" smtClean="0">
                            <a:latin typeface="Cambria Math" panose="02040503050406030204" pitchFamily="18" charset="0"/>
                          </a:rPr>
                        </m:ctrlPr>
                      </m:dPr>
                      <m:e>
                        <m:r>
                          <a:rPr lang="en-US" altLang="zh-CN" sz="2400" b="0" i="1" dirty="0" smtClean="0">
                            <a:latin typeface="Cambria Math" panose="02040503050406030204" pitchFamily="18" charset="0"/>
                          </a:rPr>
                          <m:t>𝑢</m:t>
                        </m:r>
                      </m:e>
                    </m:d>
                    <m:r>
                      <a:rPr lang="en-US" altLang="zh-CN" sz="2400" i="1" dirty="0">
                        <a:latin typeface="Cambria Math" panose="02040503050406030204" pitchFamily="18" charset="0"/>
                        <a:ea typeface="Cambria Math" panose="02040503050406030204" pitchFamily="18" charset="0"/>
                      </a:rPr>
                      <m:t>≤</m:t>
                    </m:r>
                    <m:r>
                      <a:rPr lang="en-US" altLang="zh-CN" sz="2400" b="0" i="1" dirty="0" smtClean="0">
                        <a:latin typeface="Cambria Math" panose="02040503050406030204" pitchFamily="18" charset="0"/>
                      </a:rPr>
                      <m:t>h</m:t>
                    </m:r>
                    <m:d>
                      <m:dPr>
                        <m:ctrlPr>
                          <a:rPr lang="en-US" altLang="zh-CN" sz="2400" b="0" i="1" dirty="0" smtClean="0">
                            <a:latin typeface="Cambria Math" panose="02040503050406030204" pitchFamily="18" charset="0"/>
                          </a:rPr>
                        </m:ctrlPr>
                      </m:dPr>
                      <m:e>
                        <m:r>
                          <a:rPr lang="en-US" altLang="zh-CN" sz="2400" b="0" i="1" dirty="0" smtClean="0">
                            <a:latin typeface="Cambria Math" panose="02040503050406030204" pitchFamily="18" charset="0"/>
                          </a:rPr>
                          <m:t>𝑣</m:t>
                        </m:r>
                      </m:e>
                    </m:d>
                  </m:oMath>
                </a14:m>
                <a:r>
                  <a:rPr lang="zh-CN" altLang="en-US" sz="2400" dirty="0"/>
                  <a:t>，那么就需要进行重贴标签操作</a:t>
                </a:r>
                <a:r>
                  <a:rPr lang="en-US" altLang="zh-CN" sz="2400" dirty="0"/>
                  <a:t>Relabel (u)</a:t>
                </a:r>
                <a:endParaRPr lang="zh-CN" altLang="en-US" sz="2400" dirty="0"/>
              </a:p>
            </p:txBody>
          </p:sp>
        </mc:Choice>
        <mc:Fallback>
          <p:sp>
            <p:nvSpPr>
              <p:cNvPr id="6" name="文本框 5">
                <a:extLst>
                  <a:ext uri="{FF2B5EF4-FFF2-40B4-BE49-F238E27FC236}">
                    <a16:creationId xmlns:a16="http://schemas.microsoft.com/office/drawing/2014/main" id="{C14F4764-E5F0-718E-097A-E0BE4B3F9797}"/>
                  </a:ext>
                </a:extLst>
              </p:cNvPr>
              <p:cNvSpPr txBox="1">
                <a:spLocks noRot="1" noChangeAspect="1" noMove="1" noResize="1" noEditPoints="1" noAdjustHandles="1" noChangeArrowheads="1" noChangeShapeType="1" noTextEdit="1"/>
              </p:cNvSpPr>
              <p:nvPr/>
            </p:nvSpPr>
            <p:spPr>
              <a:xfrm>
                <a:off x="803564" y="1422400"/>
                <a:ext cx="8063345" cy="1200329"/>
              </a:xfrm>
              <a:prstGeom prst="rect">
                <a:avLst/>
              </a:prstGeom>
              <a:blipFill>
                <a:blip r:embed="rId3"/>
                <a:stretch>
                  <a:fillRect l="-1209" t="-5584" r="-1058" b="-11168"/>
                </a:stretch>
              </a:blipFill>
            </p:spPr>
            <p:txBody>
              <a:bodyPr/>
              <a:lstStyle/>
              <a:p>
                <a:r>
                  <a:rPr lang="zh-CN" altLang="en-US">
                    <a:noFill/>
                  </a:rPr>
                  <a:t> </a:t>
                </a:r>
              </a:p>
            </p:txBody>
          </p:sp>
        </mc:Fallback>
      </mc:AlternateContent>
      <p:pic>
        <p:nvPicPr>
          <p:cNvPr id="1026" name="Picture 2">
            <a:extLst>
              <a:ext uri="{FF2B5EF4-FFF2-40B4-BE49-F238E27FC236}">
                <a16:creationId xmlns:a16="http://schemas.microsoft.com/office/drawing/2014/main" id="{0E60FE95-82EC-1F82-054B-5677508FDBD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527" y="2778214"/>
            <a:ext cx="9210675" cy="1962150"/>
          </a:xfrm>
          <a:prstGeom prst="rect">
            <a:avLst/>
          </a:prstGeom>
          <a:noFill/>
          <a:extLst>
            <a:ext uri="{909E8E84-426E-40DD-AFC4-6F175D3DCCD1}">
              <a14:hiddenFill xmlns:a14="http://schemas.microsoft.com/office/drawing/2010/main">
                <a:solidFill>
                  <a:srgbClr val="FFFFFF"/>
                </a:solidFill>
              </a14:hiddenFill>
            </a:ext>
          </a:extLst>
        </p:spPr>
      </p:pic>
      <p:sp>
        <p:nvSpPr>
          <p:cNvPr id="8" name="文本框 7">
            <a:extLst>
              <a:ext uri="{FF2B5EF4-FFF2-40B4-BE49-F238E27FC236}">
                <a16:creationId xmlns:a16="http://schemas.microsoft.com/office/drawing/2014/main" id="{FB5ED2C0-14FE-517C-BBAE-69DED9C5110F}"/>
              </a:ext>
            </a:extLst>
          </p:cNvPr>
          <p:cNvSpPr txBox="1"/>
          <p:nvPr/>
        </p:nvSpPr>
        <p:spPr>
          <a:xfrm>
            <a:off x="803564" y="5103543"/>
            <a:ext cx="8331201" cy="1200329"/>
          </a:xfrm>
          <a:prstGeom prst="rect">
            <a:avLst/>
          </a:prstGeom>
          <a:noFill/>
        </p:spPr>
        <p:txBody>
          <a:bodyPr wrap="square" rtlCol="0">
            <a:spAutoFit/>
          </a:bodyPr>
          <a:lstStyle/>
          <a:p>
            <a:r>
              <a:rPr lang="zh-CN" altLang="en-US" sz="2400" dirty="0">
                <a:solidFill>
                  <a:srgbClr val="7030A0"/>
                </a:solidFill>
              </a:rPr>
              <a:t>直观上讲：</a:t>
            </a:r>
            <a:r>
              <a:rPr lang="en-US" altLang="zh-CN" sz="2400" dirty="0">
                <a:solidFill>
                  <a:srgbClr val="7030A0"/>
                </a:solidFill>
              </a:rPr>
              <a:t>u</a:t>
            </a:r>
            <a:r>
              <a:rPr lang="zh-CN" altLang="en-US" sz="2400" dirty="0">
                <a:solidFill>
                  <a:srgbClr val="7030A0"/>
                </a:solidFill>
              </a:rPr>
              <a:t>点成了周围的极低点，超额流无法通过</a:t>
            </a:r>
            <a:r>
              <a:rPr lang="en-US" altLang="zh-CN" sz="2400" dirty="0">
                <a:solidFill>
                  <a:srgbClr val="7030A0"/>
                </a:solidFill>
              </a:rPr>
              <a:t>PUSH</a:t>
            </a:r>
            <a:r>
              <a:rPr lang="zh-CN" altLang="en-US" sz="2400" dirty="0">
                <a:solidFill>
                  <a:srgbClr val="7030A0"/>
                </a:solidFill>
              </a:rPr>
              <a:t>再往低处流了，因此，我们环顾四周，找到比</a:t>
            </a:r>
            <a:r>
              <a:rPr lang="en-US" altLang="zh-CN" sz="2400" dirty="0">
                <a:solidFill>
                  <a:srgbClr val="7030A0"/>
                </a:solidFill>
              </a:rPr>
              <a:t>u</a:t>
            </a:r>
            <a:r>
              <a:rPr lang="zh-CN" altLang="en-US" sz="2400" dirty="0">
                <a:solidFill>
                  <a:srgbClr val="7030A0"/>
                </a:solidFill>
              </a:rPr>
              <a:t>高的结点中高度最小的，记为</a:t>
            </a:r>
            <a:r>
              <a:rPr lang="en-US" altLang="zh-CN" sz="2400" dirty="0">
                <a:solidFill>
                  <a:srgbClr val="7030A0"/>
                </a:solidFill>
              </a:rPr>
              <a:t>v</a:t>
            </a:r>
            <a:r>
              <a:rPr lang="zh-CN" altLang="en-US" sz="2400" dirty="0">
                <a:solidFill>
                  <a:srgbClr val="7030A0"/>
                </a:solidFill>
              </a:rPr>
              <a:t>，然后将</a:t>
            </a:r>
            <a:r>
              <a:rPr lang="en-US" altLang="zh-CN" sz="2400" dirty="0">
                <a:solidFill>
                  <a:srgbClr val="7030A0"/>
                </a:solidFill>
              </a:rPr>
              <a:t>u</a:t>
            </a:r>
            <a:r>
              <a:rPr lang="zh-CN" altLang="en-US" sz="2400" dirty="0">
                <a:solidFill>
                  <a:srgbClr val="7030A0"/>
                </a:solidFill>
              </a:rPr>
              <a:t>的高度赋值为</a:t>
            </a:r>
            <a:r>
              <a:rPr lang="en-US" altLang="zh-CN" sz="2400" dirty="0">
                <a:solidFill>
                  <a:srgbClr val="7030A0"/>
                </a:solidFill>
              </a:rPr>
              <a:t>h(v)+1</a:t>
            </a:r>
            <a:endParaRPr lang="zh-CN" altLang="en-US" sz="2400" dirty="0">
              <a:solidFill>
                <a:srgbClr val="7030A0"/>
              </a:solidFill>
            </a:endParaRPr>
          </a:p>
        </p:txBody>
      </p:sp>
    </p:spTree>
    <p:extLst>
      <p:ext uri="{BB962C8B-B14F-4D97-AF65-F5344CB8AC3E}">
        <p14:creationId xmlns:p14="http://schemas.microsoft.com/office/powerpoint/2010/main" val="136464990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ont">
      <a:majorFont>
        <a:latin typeface="Times New Roman"/>
        <a:ea typeface="楷体"/>
        <a:cs typeface=""/>
      </a:majorFont>
      <a:minorFont>
        <a:latin typeface="Times New Roman"/>
        <a:ea typeface="楷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1071</Words>
  <Application>Microsoft Office PowerPoint</Application>
  <PresentationFormat>宽屏</PresentationFormat>
  <Paragraphs>60</Paragraphs>
  <Slides>20</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20</vt:i4>
      </vt:variant>
    </vt:vector>
  </HeadingPairs>
  <TitlesOfParts>
    <vt:vector size="24" baseType="lpstr">
      <vt:lpstr>Arial</vt:lpstr>
      <vt:lpstr>Cambria Math</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f</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鹏 顾</dc:creator>
  <cp:lastModifiedBy>鹏 顾</cp:lastModifiedBy>
  <cp:revision>105</cp:revision>
  <dcterms:created xsi:type="dcterms:W3CDTF">2023-11-13T11:17:38Z</dcterms:created>
  <dcterms:modified xsi:type="dcterms:W3CDTF">2023-11-13T12:58:52Z</dcterms:modified>
</cp:coreProperties>
</file>