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4" r:id="rId5"/>
    <p:sldId id="265" r:id="rId6"/>
    <p:sldId id="266" r:id="rId7"/>
    <p:sldId id="270" r:id="rId8"/>
    <p:sldId id="271" r:id="rId9"/>
    <p:sldId id="269" r:id="rId10"/>
    <p:sldId id="272" r:id="rId11"/>
    <p:sldId id="275" r:id="rId12"/>
    <p:sldId id="282" r:id="rId13"/>
    <p:sldId id="273" r:id="rId14"/>
    <p:sldId id="281" r:id="rId15"/>
    <p:sldId id="274" r:id="rId16"/>
    <p:sldId id="276" r:id="rId17"/>
    <p:sldId id="277" r:id="rId18"/>
    <p:sldId id="278" r:id="rId19"/>
    <p:sldId id="279" r:id="rId20"/>
    <p:sldId id="280" r:id="rId21"/>
    <p:sldId id="261" r:id="rId2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1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84" y="3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5DFF777-921D-4C60-DB5E-8A6A68452A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F98289A6-771B-030B-DF19-96B32E966D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66DD254-5A9A-3E44-8FA1-297CAFC54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0A6C5-5D42-4936-9AFA-F858D45C3AA5}" type="datetimeFigureOut">
              <a:rPr lang="zh-CN" altLang="en-US" smtClean="0"/>
              <a:t>2023/9/6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15DAF16-228B-0F09-5901-9B7C9E43E3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435D60C-8776-4C46-A255-68B57935D9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A2AF3-DC60-46A1-ADA0-ADB51D5C17A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56588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CB85FC0-1D95-E6A4-297A-8912D030B3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32895B2-AD6A-068E-1CDB-D46E881DEE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CC29F8F-DAF0-E6AF-EDE8-926EA33182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0A6C5-5D42-4936-9AFA-F858D45C3AA5}" type="datetimeFigureOut">
              <a:rPr lang="zh-CN" altLang="en-US" smtClean="0"/>
              <a:t>2023/9/6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E96B955-82E8-1C70-7E2D-B60407712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E149980-7D23-E696-E1AF-ACCA5AE1F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A2AF3-DC60-46A1-ADA0-ADB51D5C17A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34747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FF28323F-F08D-75B8-18AC-E4CB9B542C9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28D7BA0-BAFB-B1AD-ED86-C7D0F22F96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F0E4221-B120-53E9-7A67-E1F508FA6A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0A6C5-5D42-4936-9AFA-F858D45C3AA5}" type="datetimeFigureOut">
              <a:rPr lang="zh-CN" altLang="en-US" smtClean="0"/>
              <a:t>2023/9/6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76ECFE7-526F-B51C-844D-70BD8E61A8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2126423-7BC0-A419-E5A1-E6F5FD286E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A2AF3-DC60-46A1-ADA0-ADB51D5C17A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68594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7304049-B584-40F3-AEBE-009DF9FF2A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36E2EF6-689D-79A7-48ED-86F8F215B6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BF329D8-62F1-4665-0744-E8737448CD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0A6C5-5D42-4936-9AFA-F858D45C3AA5}" type="datetimeFigureOut">
              <a:rPr lang="zh-CN" altLang="en-US" smtClean="0"/>
              <a:t>2023/9/6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94483CD-21C0-0769-EC09-77D66A347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D6C3D23-0A2C-5823-E684-DA724049DC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A2AF3-DC60-46A1-ADA0-ADB51D5C17A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08027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FF5C57B-D91C-C55C-731D-A2327CC78D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B0D120D-A13F-3512-BFCA-79DB46BF0E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98E1E32-2BFB-A1B1-D79D-BADDB732DC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0A6C5-5D42-4936-9AFA-F858D45C3AA5}" type="datetimeFigureOut">
              <a:rPr lang="zh-CN" altLang="en-US" smtClean="0"/>
              <a:t>2023/9/6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EEF20DF-A935-7778-E7AB-983B89817C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4D44738-C11A-395F-F1DF-501CBB23D1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A2AF3-DC60-46A1-ADA0-ADB51D5C17A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19026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9F09EFC-2358-F0F5-91B7-405BD56190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8FDEC27-8BAC-7EDC-180C-B26D4727FA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DEEDEE03-5664-6462-DAB8-37E0788DE5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7AC897C-D109-DECE-9FEC-3E0BBBA06A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0A6C5-5D42-4936-9AFA-F858D45C3AA5}" type="datetimeFigureOut">
              <a:rPr lang="zh-CN" altLang="en-US" smtClean="0"/>
              <a:t>2023/9/6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0252549-1518-9321-F5E1-79BBA19AA5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32EB7A3-2330-A30C-C6CF-07CC45BCC1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A2AF3-DC60-46A1-ADA0-ADB51D5C17A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71522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458B935-CFE6-EE7D-03AF-1D44F7251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C3F2307-C267-1ED4-FABD-2FB14F659A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407EF916-A483-B0A6-66F4-AA9BDAD69A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FA33D05B-EA23-84D8-5F85-DD31CE9C2B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2D429579-529D-A4D2-D41D-3FEEAD1CC1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05688C7E-73FD-6B71-299D-5B3D5970E0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0A6C5-5D42-4936-9AFA-F858D45C3AA5}" type="datetimeFigureOut">
              <a:rPr lang="zh-CN" altLang="en-US" smtClean="0"/>
              <a:t>2023/9/6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88BA05E0-5605-E5AE-EAFF-F31C34B624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29F92989-B5C1-313A-0E13-E2BC4B217C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A2AF3-DC60-46A1-ADA0-ADB51D5C17A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78661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66D61DB-408D-AEDC-DE2B-354973ACD2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AA255F7B-2A8E-FDB4-E721-9716150518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0A6C5-5D42-4936-9AFA-F858D45C3AA5}" type="datetimeFigureOut">
              <a:rPr lang="zh-CN" altLang="en-US" smtClean="0"/>
              <a:t>2023/9/6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79227181-04EF-9669-EEF1-671D9EEA9B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6561DEEB-22F1-ADB9-CEFC-CEEFB70829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A2AF3-DC60-46A1-ADA0-ADB51D5C17A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16817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4EE290A0-5326-59FC-4450-CB17C9D2F4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0A6C5-5D42-4936-9AFA-F858D45C3AA5}" type="datetimeFigureOut">
              <a:rPr lang="zh-CN" altLang="en-US" smtClean="0"/>
              <a:t>2023/9/6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D798116A-8BA6-3F54-D8EB-B3F0B0BD82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0DA07E4-DCAC-627A-5EE7-F89D5E2124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A2AF3-DC60-46A1-ADA0-ADB51D5C17A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53485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F07645C-A969-3623-BE01-A2A99DCDCB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78D9CF6-631E-F283-D4B5-05C668B06C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B16B292-1CC8-D66F-3139-5C3FC556D5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EE39475-FBDA-FCB3-0305-1B23B7ED5D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0A6C5-5D42-4936-9AFA-F858D45C3AA5}" type="datetimeFigureOut">
              <a:rPr lang="zh-CN" altLang="en-US" smtClean="0"/>
              <a:t>2023/9/6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BC84475-1DA8-B20C-C278-11B16C2A6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5C8A634-437C-078A-DDA1-66CBF93EE1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A2AF3-DC60-46A1-ADA0-ADB51D5C17A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32420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56CF903-1033-A303-DC47-C65A0FF471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0B0E4A07-A428-0B7F-7B57-34539DD7790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BBE642E7-D7E3-C72A-FB53-5787BACF5E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44543A1-B3FE-3B5E-9403-8D73EBDF4C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0A6C5-5D42-4936-9AFA-F858D45C3AA5}" type="datetimeFigureOut">
              <a:rPr lang="zh-CN" altLang="en-US" smtClean="0"/>
              <a:t>2023/9/6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4A77AF8-7289-5B7C-7E3E-50AB00EF71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5143835-AC95-FBC0-D7F8-2D6DF6E51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A2AF3-DC60-46A1-ADA0-ADB51D5C17A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09266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CDBA63A8-04EC-B145-FBC2-217E9AB654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32F60B4-05DB-6C13-29B3-D052B5DDD6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5A28BB9-B81D-E26C-0CBC-8DD84C9A4E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C0A6C5-5D42-4936-9AFA-F858D45C3AA5}" type="datetimeFigureOut">
              <a:rPr lang="zh-CN" altLang="en-US" smtClean="0"/>
              <a:t>2023/9/6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C010EBB-161D-B918-98A6-A3B2C1FE4C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ACF67D1-2088-88CA-2881-8FF189D772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A2AF3-DC60-46A1-ADA0-ADB51D5C17A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9105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link.zhihu.com/?target=http%3A//algo2.iti.kit.edu/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84DD00-208F-CFE4-058F-E46C2F32781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078F3DF1-6455-7336-82B7-2F735C2BA9F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5ECB4562-827C-7B9B-F7BC-E567A1FC43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A603D7C0-CD6C-08B6-79BA-C80AF23DF742}"/>
              </a:ext>
            </a:extLst>
          </p:cNvPr>
          <p:cNvSpPr txBox="1"/>
          <p:nvPr/>
        </p:nvSpPr>
        <p:spPr>
          <a:xfrm>
            <a:off x="2719137" y="2093811"/>
            <a:ext cx="95771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200" b="1" dirty="0">
                <a:latin typeface="宋体" panose="02010600030101010101" pitchFamily="2" charset="-122"/>
                <a:ea typeface="宋体" panose="02010600030101010101" pitchFamily="2" charset="-122"/>
              </a:rPr>
              <a:t>OT-</a:t>
            </a:r>
            <a:r>
              <a:rPr lang="zh-CN" altLang="en-US" sz="7200" b="1" dirty="0">
                <a:latin typeface="宋体" panose="02010600030101010101" pitchFamily="2" charset="-122"/>
                <a:ea typeface="宋体" panose="02010600030101010101" pitchFamily="2" charset="-122"/>
              </a:rPr>
              <a:t>图的应用</a:t>
            </a:r>
            <a:endParaRPr lang="zh-CN" altLang="en-US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60A66BD1-18EA-183C-3A32-817761300447}"/>
              </a:ext>
            </a:extLst>
          </p:cNvPr>
          <p:cNvSpPr txBox="1"/>
          <p:nvPr/>
        </p:nvSpPr>
        <p:spPr>
          <a:xfrm>
            <a:off x="5173580" y="4429919"/>
            <a:ext cx="49269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</a:rPr>
              <a:t>221240087 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</a:rPr>
              <a:t>匡亚明学院 顾鹏</a:t>
            </a:r>
          </a:p>
        </p:txBody>
      </p:sp>
    </p:spTree>
    <p:extLst>
      <p:ext uri="{BB962C8B-B14F-4D97-AF65-F5344CB8AC3E}">
        <p14:creationId xmlns:p14="http://schemas.microsoft.com/office/powerpoint/2010/main" val="12244347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84DD00-208F-CFE4-058F-E46C2F32781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078F3DF1-6455-7336-82B7-2F735C2BA9F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5ECB4562-827C-7B9B-F7BC-E567A1FC43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48" y="-174458"/>
            <a:ext cx="12192000" cy="6858000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D9480B74-D75C-5C1D-97AD-40BDEEC61205}"/>
              </a:ext>
            </a:extLst>
          </p:cNvPr>
          <p:cNvSpPr txBox="1"/>
          <p:nvPr/>
        </p:nvSpPr>
        <p:spPr>
          <a:xfrm>
            <a:off x="577516" y="660698"/>
            <a:ext cx="59135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/>
              <a:t>二、打车软件中的交通图</a:t>
            </a:r>
            <a:r>
              <a:rPr lang="en-US" altLang="zh-CN" sz="2400" b="1" dirty="0"/>
              <a:t>——</a:t>
            </a:r>
            <a:r>
              <a:rPr lang="zh-CN" altLang="en-US" sz="2400" b="1" dirty="0"/>
              <a:t>应用情景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A803E2AA-AB1D-76AD-FC6D-9A1B0B4C2912}"/>
              </a:ext>
            </a:extLst>
          </p:cNvPr>
          <p:cNvSpPr txBox="1"/>
          <p:nvPr/>
        </p:nvSpPr>
        <p:spPr>
          <a:xfrm>
            <a:off x="691816" y="2397145"/>
            <a:ext cx="89394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2400" dirty="0">
              <a:latin typeface="+mn-ea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4A826F7E-8706-8BC7-EBC0-1524E60A37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522" y="1600200"/>
            <a:ext cx="5706478" cy="4461722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DA046691-429D-9978-45A1-02A2B61E3328}"/>
              </a:ext>
            </a:extLst>
          </p:cNvPr>
          <p:cNvSpPr txBox="1"/>
          <p:nvPr/>
        </p:nvSpPr>
        <p:spPr>
          <a:xfrm>
            <a:off x="6226342" y="1239253"/>
            <a:ext cx="3404937" cy="50361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/>
              <a:t>在每一次的用户用车请求中，我们都需要迅速找到周围的空闲车辆；如果我们采取这样一种策略来派单，即只关心车辆与用户的直线距离是否在设定值内，若在则派单给司机抢单，若不在则不派单。这样的策略非常易于实现，但是可能会让用户的体验并不好；例如当用户周围车辆较少时，可能出现不派单的现象；或者用车用户在某地聚集时，单子都派给最近的那一位司机等等</a:t>
            </a:r>
            <a:r>
              <a:rPr lang="en-US" altLang="zh-CN" dirty="0"/>
              <a:t>……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091748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84DD00-208F-CFE4-058F-E46C2F32781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078F3DF1-6455-7336-82B7-2F735C2BA9F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5ECB4562-827C-7B9B-F7BC-E567A1FC43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48" y="-270711"/>
            <a:ext cx="12192000" cy="6858000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D9480B74-D75C-5C1D-97AD-40BDEEC61205}"/>
              </a:ext>
            </a:extLst>
          </p:cNvPr>
          <p:cNvSpPr txBox="1"/>
          <p:nvPr/>
        </p:nvSpPr>
        <p:spPr>
          <a:xfrm>
            <a:off x="577516" y="660698"/>
            <a:ext cx="59135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/>
              <a:t>二、打车软件中的交通图</a:t>
            </a:r>
            <a:r>
              <a:rPr lang="en-US" altLang="zh-CN" sz="2400" b="1" dirty="0"/>
              <a:t>——</a:t>
            </a:r>
            <a:r>
              <a:rPr lang="zh-CN" altLang="en-US" sz="2400" b="1" dirty="0"/>
              <a:t>应用情景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A803E2AA-AB1D-76AD-FC6D-9A1B0B4C2912}"/>
              </a:ext>
            </a:extLst>
          </p:cNvPr>
          <p:cNvSpPr txBox="1"/>
          <p:nvPr/>
        </p:nvSpPr>
        <p:spPr>
          <a:xfrm>
            <a:off x="691816" y="2397145"/>
            <a:ext cx="89394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2400" dirty="0">
              <a:latin typeface="+mn-ea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4A826F7E-8706-8BC7-EBC0-1524E60A37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522" y="1600200"/>
            <a:ext cx="5706478" cy="4461722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DA046691-429D-9978-45A1-02A2B61E3328}"/>
              </a:ext>
            </a:extLst>
          </p:cNvPr>
          <p:cNvSpPr txBox="1"/>
          <p:nvPr/>
        </p:nvSpPr>
        <p:spPr>
          <a:xfrm>
            <a:off x="6226342" y="836196"/>
            <a:ext cx="3404937" cy="58671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/>
              <a:t>所以我们需要设计一个算法，利用图的一些性质和特点，来为用户和司机提供更好的体验；</a:t>
            </a:r>
            <a:endParaRPr lang="en-US" altLang="zh-CN" dirty="0"/>
          </a:p>
          <a:p>
            <a:pPr>
              <a:lnSpc>
                <a:spcPct val="150000"/>
              </a:lnSpc>
            </a:pPr>
            <a:endParaRPr lang="en-US" altLang="zh-CN" dirty="0"/>
          </a:p>
          <a:p>
            <a:pPr>
              <a:lnSpc>
                <a:spcPct val="150000"/>
              </a:lnSpc>
            </a:pPr>
            <a:r>
              <a:rPr lang="zh-CN" altLang="en-US" dirty="0"/>
              <a:t>一个显然的实际情况是，不能只考虑某个固定直线距离的车辆，因为我们的街道并不可能让车辆直线来到用户身旁；</a:t>
            </a:r>
            <a:endParaRPr lang="en-US" altLang="zh-CN" dirty="0"/>
          </a:p>
          <a:p>
            <a:pPr>
              <a:lnSpc>
                <a:spcPct val="150000"/>
              </a:lnSpc>
            </a:pPr>
            <a:endParaRPr lang="en-US" altLang="zh-CN" dirty="0"/>
          </a:p>
          <a:p>
            <a:pPr>
              <a:lnSpc>
                <a:spcPct val="150000"/>
              </a:lnSpc>
            </a:pPr>
            <a:r>
              <a:rPr lang="zh-CN" altLang="en-US" dirty="0"/>
              <a:t>黄色路线是车辆到用户的可能路径，我们需要知道这些路径中的最小距离是多少，对周围所有车辆这样操作后，我们就能一定程度上合理派单了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359251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84DD00-208F-CFE4-058F-E46C2F32781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078F3DF1-6455-7336-82B7-2F735C2BA9F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5ECB4562-827C-7B9B-F7BC-E567A1FC43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48" y="-258679"/>
            <a:ext cx="12192000" cy="6858000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D9480B74-D75C-5C1D-97AD-40BDEEC61205}"/>
              </a:ext>
            </a:extLst>
          </p:cNvPr>
          <p:cNvSpPr txBox="1"/>
          <p:nvPr/>
        </p:nvSpPr>
        <p:spPr>
          <a:xfrm>
            <a:off x="577516" y="660698"/>
            <a:ext cx="59135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/>
              <a:t>二、打车软件中的交通图</a:t>
            </a:r>
            <a:r>
              <a:rPr lang="en-US" altLang="zh-CN" sz="2400" b="1" dirty="0"/>
              <a:t>——</a:t>
            </a:r>
            <a:r>
              <a:rPr lang="zh-CN" altLang="en-US" sz="2400" b="1" dirty="0"/>
              <a:t>应用情景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A803E2AA-AB1D-76AD-FC6D-9A1B0B4C2912}"/>
              </a:ext>
            </a:extLst>
          </p:cNvPr>
          <p:cNvSpPr txBox="1"/>
          <p:nvPr/>
        </p:nvSpPr>
        <p:spPr>
          <a:xfrm>
            <a:off x="691816" y="2397145"/>
            <a:ext cx="89394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2400" dirty="0">
              <a:latin typeface="+mn-ea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4A826F7E-8706-8BC7-EBC0-1524E60A37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522" y="1600200"/>
            <a:ext cx="5706478" cy="4461722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DA046691-429D-9978-45A1-02A2B61E3328}"/>
              </a:ext>
            </a:extLst>
          </p:cNvPr>
          <p:cNvSpPr txBox="1"/>
          <p:nvPr/>
        </p:nvSpPr>
        <p:spPr>
          <a:xfrm>
            <a:off x="6226342" y="2089867"/>
            <a:ext cx="3404937" cy="28154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/>
              <a:t>这个问题我们可以抽象成一个形式化的问题：即给定一张有向加权图，给定图中两个顶点，给出每条边的边权，请找出从一个顶点到另一个顶点的边权和最小的路径</a:t>
            </a:r>
            <a:endParaRPr lang="en-US" altLang="zh-CN" sz="2000" dirty="0"/>
          </a:p>
        </p:txBody>
      </p:sp>
    </p:spTree>
    <p:extLst>
      <p:ext uri="{BB962C8B-B14F-4D97-AF65-F5344CB8AC3E}">
        <p14:creationId xmlns:p14="http://schemas.microsoft.com/office/powerpoint/2010/main" val="16780309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84DD00-208F-CFE4-058F-E46C2F32781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078F3DF1-6455-7336-82B7-2F735C2BA9F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5ECB4562-827C-7B9B-F7BC-E567A1FC43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4457"/>
            <a:ext cx="12192000" cy="6858000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D9480B74-D75C-5C1D-97AD-40BDEEC61205}"/>
              </a:ext>
            </a:extLst>
          </p:cNvPr>
          <p:cNvSpPr txBox="1"/>
          <p:nvPr/>
        </p:nvSpPr>
        <p:spPr>
          <a:xfrm>
            <a:off x="577516" y="660698"/>
            <a:ext cx="59135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/>
              <a:t>二、打车软件中的交通图</a:t>
            </a:r>
            <a:r>
              <a:rPr lang="en-US" altLang="zh-CN" sz="2400" b="1" dirty="0"/>
              <a:t>——</a:t>
            </a:r>
            <a:r>
              <a:rPr lang="zh-CN" altLang="en-US" sz="2400" b="1" dirty="0"/>
              <a:t>解决方案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FBBB6E75-401E-3B40-0B79-4ABF84B423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225" y="1122363"/>
            <a:ext cx="5819775" cy="5143500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A2B7DF88-F6E6-5295-209B-D2BCEB3AD700}"/>
              </a:ext>
            </a:extLst>
          </p:cNvPr>
          <p:cNvSpPr txBox="1"/>
          <p:nvPr/>
        </p:nvSpPr>
        <p:spPr>
          <a:xfrm>
            <a:off x="6280484" y="1185111"/>
            <a:ext cx="3489158" cy="50361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latin typeface="+mn-ea"/>
              </a:rPr>
              <a:t>将这个车辆和用户抽象到一个图中，车辆在</a:t>
            </a:r>
            <a:r>
              <a:rPr lang="en-US" altLang="zh-CN" dirty="0">
                <a:latin typeface="+mn-ea"/>
              </a:rPr>
              <a:t>B</a:t>
            </a:r>
            <a:r>
              <a:rPr lang="zh-CN" altLang="en-US" dirty="0">
                <a:latin typeface="+mn-ea"/>
              </a:rPr>
              <a:t>顶点，用户在</a:t>
            </a:r>
            <a:r>
              <a:rPr lang="en-US" altLang="zh-CN" dirty="0">
                <a:latin typeface="+mn-ea"/>
              </a:rPr>
              <a:t>A</a:t>
            </a:r>
            <a:r>
              <a:rPr lang="zh-CN" altLang="en-US" dirty="0">
                <a:latin typeface="+mn-ea"/>
              </a:rPr>
              <a:t>顶点；</a:t>
            </a:r>
            <a:endParaRPr lang="en-US" altLang="zh-CN" dirty="0">
              <a:latin typeface="+mn-ea"/>
            </a:endParaRPr>
          </a:p>
          <a:p>
            <a:pPr>
              <a:lnSpc>
                <a:spcPct val="150000"/>
              </a:lnSpc>
            </a:pPr>
            <a:endParaRPr lang="en-US" altLang="zh-CN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latin typeface="+mn-ea"/>
              </a:rPr>
              <a:t>其他每个路口都看成顶点，并且把每个路口之间的道路看成边，并且是加权边，权重即是道路的距离，我们的目标是找到这两辆车到用户的最短距离。</a:t>
            </a:r>
            <a:endParaRPr lang="en-US" altLang="zh-CN" dirty="0">
              <a:latin typeface="+mn-ea"/>
            </a:endParaRPr>
          </a:p>
          <a:p>
            <a:pPr>
              <a:lnSpc>
                <a:spcPct val="150000"/>
              </a:lnSpc>
            </a:pPr>
            <a:endParaRPr lang="en-US" altLang="zh-CN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latin typeface="+mn-ea"/>
              </a:rPr>
              <a:t>那么我们可以采用解决加权有向图的单源最短路径的算法之一：</a:t>
            </a:r>
            <a:endParaRPr lang="en-US" altLang="zh-CN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b="1" dirty="0">
                <a:solidFill>
                  <a:srgbClr val="FF0000"/>
                </a:solidFill>
              </a:rPr>
              <a:t>Dijkstra</a:t>
            </a:r>
            <a:r>
              <a:rPr lang="zh-CN" altLang="en-US" b="1" dirty="0">
                <a:solidFill>
                  <a:srgbClr val="FF0000"/>
                </a:solidFill>
              </a:rPr>
              <a:t>算法</a:t>
            </a:r>
          </a:p>
        </p:txBody>
      </p:sp>
    </p:spTree>
    <p:extLst>
      <p:ext uri="{BB962C8B-B14F-4D97-AF65-F5344CB8AC3E}">
        <p14:creationId xmlns:p14="http://schemas.microsoft.com/office/powerpoint/2010/main" val="9602072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84DD00-208F-CFE4-058F-E46C2F32781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078F3DF1-6455-7336-82B7-2F735C2BA9F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5ECB4562-827C-7B9B-F7BC-E567A1FC43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4457"/>
            <a:ext cx="12192000" cy="6858000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D9480B74-D75C-5C1D-97AD-40BDEEC61205}"/>
              </a:ext>
            </a:extLst>
          </p:cNvPr>
          <p:cNvSpPr txBox="1"/>
          <p:nvPr/>
        </p:nvSpPr>
        <p:spPr>
          <a:xfrm>
            <a:off x="577516" y="660698"/>
            <a:ext cx="59135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/>
              <a:t>二、打车软件中的交通图</a:t>
            </a:r>
            <a:r>
              <a:rPr lang="en-US" altLang="zh-CN" sz="2400" b="1" dirty="0"/>
              <a:t>——</a:t>
            </a:r>
            <a:r>
              <a:rPr lang="zh-CN" altLang="en-US" sz="2400" b="1" dirty="0"/>
              <a:t>解决方案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FBBB6E75-401E-3B40-0B79-4ABF84B423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225" y="1122363"/>
            <a:ext cx="5819775" cy="5143500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A2B7DF88-F6E6-5295-209B-D2BCEB3AD700}"/>
              </a:ext>
            </a:extLst>
          </p:cNvPr>
          <p:cNvSpPr txBox="1"/>
          <p:nvPr/>
        </p:nvSpPr>
        <p:spPr>
          <a:xfrm>
            <a:off x="6280484" y="1185111"/>
            <a:ext cx="348915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明确一点，基本的图搜索算法</a:t>
            </a:r>
            <a:r>
              <a:rPr lang="en-US" altLang="zh-CN" b="1" dirty="0"/>
              <a:t>dijkstra</a:t>
            </a:r>
            <a:r>
              <a:rPr lang="zh-CN" altLang="en-US" dirty="0"/>
              <a:t>是无法满足互联网地图检索实时响应这种性能要求，所以各家公司都有各自的预处理方法：分层或者预计算。具体采用何种方式，这取决于采取的加速算法相关。在</a:t>
            </a:r>
            <a:r>
              <a:rPr lang="en-US" altLang="zh-CN" dirty="0"/>
              <a:t>2008</a:t>
            </a:r>
            <a:r>
              <a:rPr lang="zh-CN" altLang="en-US" dirty="0"/>
              <a:t>年前后，以</a:t>
            </a:r>
            <a:r>
              <a:rPr lang="en-US" altLang="zh-CN" dirty="0"/>
              <a:t>KIT</a:t>
            </a:r>
            <a:r>
              <a:rPr lang="zh-CN" altLang="en-US" dirty="0"/>
              <a:t>（</a:t>
            </a:r>
            <a:r>
              <a:rPr lang="en-US" altLang="zh-CN" dirty="0">
                <a:hlinkClick r:id="rId4"/>
              </a:rPr>
              <a:t>http://algo2.iti.kit.edu/routeplanning.php</a:t>
            </a:r>
            <a:r>
              <a:rPr lang="zh-CN" altLang="en-US" dirty="0"/>
              <a:t>）为主的研究院产出了多个路径规划加速算法，其中以</a:t>
            </a:r>
            <a:r>
              <a:rPr lang="en-US" altLang="zh-CN" dirty="0"/>
              <a:t>contraction hierarchies </a:t>
            </a:r>
            <a:r>
              <a:rPr lang="zh-CN" altLang="en-US" dirty="0"/>
              <a:t>和 </a:t>
            </a:r>
            <a:r>
              <a:rPr lang="en-US" altLang="zh-CN" dirty="0"/>
              <a:t>highway hierarchies</a:t>
            </a:r>
            <a:r>
              <a:rPr lang="zh-CN" altLang="en-US" dirty="0"/>
              <a:t>较出名，加之微软研究院提出的</a:t>
            </a:r>
            <a:r>
              <a:rPr lang="en-US" altLang="zh-CN" dirty="0"/>
              <a:t>Customizable Route Planning</a:t>
            </a:r>
            <a:r>
              <a:rPr lang="zh-CN" altLang="en-US" dirty="0"/>
              <a:t>，与传统的</a:t>
            </a:r>
            <a:r>
              <a:rPr lang="en-US" altLang="zh-CN" dirty="0"/>
              <a:t>A-star</a:t>
            </a:r>
            <a:r>
              <a:rPr lang="zh-CN" altLang="en-US" dirty="0"/>
              <a:t>，基本上支撑了目前工业界地图产品的路径规划服务。</a:t>
            </a:r>
            <a:endParaRPr lang="en-US" altLang="zh-CN" dirty="0"/>
          </a:p>
          <a:p>
            <a:r>
              <a:rPr lang="en-US" altLang="zh-CN" dirty="0"/>
              <a:t>	——</a:t>
            </a:r>
            <a:r>
              <a:rPr lang="zh-CN" altLang="en-US" dirty="0"/>
              <a:t>知乎：李传学</a:t>
            </a:r>
          </a:p>
          <a:p>
            <a:endParaRPr lang="zh-CN" alt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59334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84DD00-208F-CFE4-058F-E46C2F32781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078F3DF1-6455-7336-82B7-2F735C2BA9F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5ECB4562-827C-7B9B-F7BC-E567A1FC43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D9480B74-D75C-5C1D-97AD-40BDEEC61205}"/>
              </a:ext>
            </a:extLst>
          </p:cNvPr>
          <p:cNvSpPr txBox="1"/>
          <p:nvPr/>
        </p:nvSpPr>
        <p:spPr>
          <a:xfrm>
            <a:off x="577516" y="660698"/>
            <a:ext cx="59135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/>
              <a:t>二、打车软件中的交通图</a:t>
            </a:r>
            <a:r>
              <a:rPr lang="en-US" altLang="zh-CN" sz="2400" b="1" dirty="0"/>
              <a:t>——</a:t>
            </a:r>
            <a:r>
              <a:rPr lang="zh-CN" altLang="en-US" sz="2400" b="1" dirty="0"/>
              <a:t>解决方案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28550DD3-E215-0466-A1DF-0E9614C23A92}"/>
              </a:ext>
            </a:extLst>
          </p:cNvPr>
          <p:cNvSpPr txBox="1"/>
          <p:nvPr/>
        </p:nvSpPr>
        <p:spPr>
          <a:xfrm>
            <a:off x="5639802" y="2959768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592CBE3D-422B-7589-19B8-1F804C596623}"/>
              </a:ext>
            </a:extLst>
          </p:cNvPr>
          <p:cNvSpPr txBox="1"/>
          <p:nvPr/>
        </p:nvSpPr>
        <p:spPr>
          <a:xfrm>
            <a:off x="697832" y="1242678"/>
            <a:ext cx="878906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latin typeface="+mn-ea"/>
              </a:rPr>
              <a:t>       </a:t>
            </a:r>
            <a:r>
              <a:rPr lang="zh-CN" altLang="en-US" sz="1600" dirty="0">
                <a:latin typeface="+mn-ea"/>
              </a:rPr>
              <a:t>让我们把起始的节点叫做初始节点。节点距离 </a:t>
            </a:r>
            <a:r>
              <a:rPr lang="en-US" altLang="zh-CN" sz="1600" dirty="0">
                <a:latin typeface="+mn-ea"/>
              </a:rPr>
              <a:t>Y </a:t>
            </a:r>
            <a:r>
              <a:rPr lang="zh-CN" altLang="en-US" sz="1600" dirty="0">
                <a:latin typeface="+mn-ea"/>
              </a:rPr>
              <a:t>表示初始节点到 </a:t>
            </a:r>
            <a:r>
              <a:rPr lang="en-US" altLang="zh-CN" sz="1600" dirty="0">
                <a:latin typeface="+mn-ea"/>
              </a:rPr>
              <a:t>Y </a:t>
            </a:r>
            <a:r>
              <a:rPr lang="zh-CN" altLang="en-US" sz="1600" dirty="0">
                <a:latin typeface="+mn-ea"/>
              </a:rPr>
              <a:t>的距离。</a:t>
            </a:r>
            <a:r>
              <a:rPr lang="en-US" altLang="zh-CN" sz="1600" dirty="0">
                <a:latin typeface="+mn-ea"/>
              </a:rPr>
              <a:t>Dijkstra </a:t>
            </a:r>
            <a:r>
              <a:rPr lang="zh-CN" altLang="en-US" sz="1600" dirty="0">
                <a:latin typeface="+mn-ea"/>
              </a:rPr>
              <a:t>的算法将分配一些初始距离值，并尝试一步步地改善它们。</a:t>
            </a:r>
          </a:p>
          <a:p>
            <a:endParaRPr lang="zh-CN" altLang="en-US" sz="1600" b="1" dirty="0">
              <a:latin typeface="+mn-ea"/>
            </a:endParaRPr>
          </a:p>
          <a:p>
            <a:r>
              <a:rPr lang="en-US" altLang="zh-CN" sz="1600" b="1" dirty="0">
                <a:latin typeface="+mn-ea"/>
              </a:rPr>
              <a:t>1.</a:t>
            </a:r>
            <a:r>
              <a:rPr lang="en-US" altLang="zh-CN" sz="1600" dirty="0">
                <a:latin typeface="+mn-ea"/>
              </a:rPr>
              <a:t> </a:t>
            </a:r>
            <a:r>
              <a:rPr lang="zh-CN" altLang="en-US" sz="1600" dirty="0">
                <a:latin typeface="+mn-ea"/>
              </a:rPr>
              <a:t>标记所有未访问节点。创建所有未访问节点的集合「</a:t>
            </a:r>
            <a:r>
              <a:rPr lang="en-US" altLang="zh-CN" sz="1600" dirty="0">
                <a:latin typeface="+mn-ea"/>
              </a:rPr>
              <a:t>unvisited set</a:t>
            </a:r>
            <a:r>
              <a:rPr lang="zh-CN" altLang="en-US" sz="1600" dirty="0">
                <a:latin typeface="+mn-ea"/>
              </a:rPr>
              <a:t>」。</a:t>
            </a:r>
          </a:p>
          <a:p>
            <a:endParaRPr lang="zh-CN" altLang="en-US" sz="1600" b="1" dirty="0">
              <a:latin typeface="+mn-ea"/>
            </a:endParaRPr>
          </a:p>
          <a:p>
            <a:r>
              <a:rPr lang="en-US" altLang="zh-CN" sz="1600" b="1" dirty="0">
                <a:latin typeface="+mn-ea"/>
              </a:rPr>
              <a:t>2.</a:t>
            </a:r>
            <a:r>
              <a:rPr lang="en-US" altLang="zh-CN" sz="1600" dirty="0">
                <a:latin typeface="+mn-ea"/>
              </a:rPr>
              <a:t> </a:t>
            </a:r>
            <a:r>
              <a:rPr lang="zh-CN" altLang="en-US" sz="1600" dirty="0">
                <a:latin typeface="+mn-ea"/>
              </a:rPr>
              <a:t>为每个节点分配一个实验距离值：初始节点的距离值设置为 </a:t>
            </a:r>
            <a:r>
              <a:rPr lang="en-US" altLang="zh-CN" sz="1600" dirty="0">
                <a:latin typeface="+mn-ea"/>
              </a:rPr>
              <a:t>0</a:t>
            </a:r>
            <a:r>
              <a:rPr lang="zh-CN" altLang="en-US" sz="1600" dirty="0">
                <a:latin typeface="+mn-ea"/>
              </a:rPr>
              <a:t>，其他节点设置为无穷大。将初始节点设置为当前节点。</a:t>
            </a:r>
          </a:p>
          <a:p>
            <a:endParaRPr lang="zh-CN" altLang="en-US" sz="1600" dirty="0">
              <a:latin typeface="+mn-ea"/>
            </a:endParaRPr>
          </a:p>
          <a:p>
            <a:r>
              <a:rPr lang="en-US" altLang="zh-CN" sz="1600" b="1" dirty="0">
                <a:latin typeface="+mn-ea"/>
              </a:rPr>
              <a:t>3.</a:t>
            </a:r>
            <a:r>
              <a:rPr lang="en-US" altLang="zh-CN" sz="1600" dirty="0">
                <a:latin typeface="+mn-ea"/>
              </a:rPr>
              <a:t> </a:t>
            </a:r>
            <a:r>
              <a:rPr lang="zh-CN" altLang="en-US" sz="1600" dirty="0">
                <a:latin typeface="+mn-ea"/>
              </a:rPr>
              <a:t>对于当前节点，考虑其所有未访问近邻，通过当前节点计算它们的实验距离。对比新计算的实验距离和当前分配的值，分配较小的值。例如，如果当前节点 </a:t>
            </a:r>
            <a:r>
              <a:rPr lang="en-US" altLang="zh-CN" sz="1600" dirty="0">
                <a:latin typeface="+mn-ea"/>
              </a:rPr>
              <a:t>A </a:t>
            </a:r>
            <a:r>
              <a:rPr lang="zh-CN" altLang="en-US" sz="1600" dirty="0">
                <a:latin typeface="+mn-ea"/>
              </a:rPr>
              <a:t>的距离是 </a:t>
            </a:r>
            <a:r>
              <a:rPr lang="en-US" altLang="zh-CN" sz="1600" dirty="0">
                <a:latin typeface="+mn-ea"/>
              </a:rPr>
              <a:t>6</a:t>
            </a:r>
            <a:r>
              <a:rPr lang="zh-CN" altLang="en-US" sz="1600" dirty="0">
                <a:latin typeface="+mn-ea"/>
              </a:rPr>
              <a:t>，连接 </a:t>
            </a:r>
            <a:r>
              <a:rPr lang="en-US" altLang="zh-CN" sz="1600" dirty="0">
                <a:latin typeface="+mn-ea"/>
              </a:rPr>
              <a:t>A </a:t>
            </a:r>
            <a:r>
              <a:rPr lang="zh-CN" altLang="en-US" sz="1600" dirty="0">
                <a:latin typeface="+mn-ea"/>
              </a:rPr>
              <a:t>与近邻 </a:t>
            </a:r>
            <a:r>
              <a:rPr lang="en-US" altLang="zh-CN" sz="1600" dirty="0">
                <a:latin typeface="+mn-ea"/>
              </a:rPr>
              <a:t>B </a:t>
            </a:r>
            <a:r>
              <a:rPr lang="zh-CN" altLang="en-US" sz="1600" dirty="0">
                <a:latin typeface="+mn-ea"/>
              </a:rPr>
              <a:t>的边长度为 </a:t>
            </a:r>
            <a:r>
              <a:rPr lang="en-US" altLang="zh-CN" sz="1600" dirty="0">
                <a:latin typeface="+mn-ea"/>
              </a:rPr>
              <a:t>2</a:t>
            </a:r>
            <a:r>
              <a:rPr lang="zh-CN" altLang="en-US" sz="1600" dirty="0">
                <a:latin typeface="+mn-ea"/>
              </a:rPr>
              <a:t>，则经过 </a:t>
            </a:r>
            <a:r>
              <a:rPr lang="en-US" altLang="zh-CN" sz="1600" dirty="0">
                <a:latin typeface="+mn-ea"/>
              </a:rPr>
              <a:t>A </a:t>
            </a:r>
            <a:r>
              <a:rPr lang="zh-CN" altLang="en-US" sz="1600" dirty="0">
                <a:latin typeface="+mn-ea"/>
              </a:rPr>
              <a:t>到 </a:t>
            </a:r>
            <a:r>
              <a:rPr lang="en-US" altLang="zh-CN" sz="1600" dirty="0">
                <a:latin typeface="+mn-ea"/>
              </a:rPr>
              <a:t>B </a:t>
            </a:r>
            <a:r>
              <a:rPr lang="zh-CN" altLang="en-US" sz="1600" dirty="0">
                <a:latin typeface="+mn-ea"/>
              </a:rPr>
              <a:t>的距离是 </a:t>
            </a:r>
            <a:r>
              <a:rPr lang="en-US" altLang="zh-CN" sz="1600" dirty="0">
                <a:latin typeface="+mn-ea"/>
              </a:rPr>
              <a:t>6 + 2 = 8</a:t>
            </a:r>
            <a:r>
              <a:rPr lang="zh-CN" altLang="en-US" sz="1600" dirty="0">
                <a:latin typeface="+mn-ea"/>
              </a:rPr>
              <a:t>。如果 </a:t>
            </a:r>
            <a:r>
              <a:rPr lang="en-US" altLang="zh-CN" sz="1600" dirty="0">
                <a:latin typeface="+mn-ea"/>
              </a:rPr>
              <a:t>B </a:t>
            </a:r>
            <a:r>
              <a:rPr lang="zh-CN" altLang="en-US" sz="1600" dirty="0">
                <a:latin typeface="+mn-ea"/>
              </a:rPr>
              <a:t>之前标记的距离大于 </a:t>
            </a:r>
            <a:r>
              <a:rPr lang="en-US" altLang="zh-CN" sz="1600" dirty="0">
                <a:latin typeface="+mn-ea"/>
              </a:rPr>
              <a:t>8</a:t>
            </a:r>
            <a:r>
              <a:rPr lang="zh-CN" altLang="en-US" sz="1600" dirty="0">
                <a:latin typeface="+mn-ea"/>
              </a:rPr>
              <a:t>，则将其更改为 </a:t>
            </a:r>
            <a:r>
              <a:rPr lang="en-US" altLang="zh-CN" sz="1600" dirty="0">
                <a:latin typeface="+mn-ea"/>
              </a:rPr>
              <a:t>8</a:t>
            </a:r>
            <a:r>
              <a:rPr lang="zh-CN" altLang="en-US" sz="1600" dirty="0">
                <a:latin typeface="+mn-ea"/>
              </a:rPr>
              <a:t>。反之，保留当前值。</a:t>
            </a:r>
          </a:p>
          <a:p>
            <a:endParaRPr lang="zh-CN" altLang="en-US" sz="1600" dirty="0">
              <a:latin typeface="+mn-ea"/>
            </a:endParaRPr>
          </a:p>
          <a:p>
            <a:r>
              <a:rPr lang="en-US" altLang="zh-CN" sz="1600" b="1" dirty="0">
                <a:latin typeface="+mn-ea"/>
              </a:rPr>
              <a:t>4.</a:t>
            </a:r>
            <a:r>
              <a:rPr lang="en-US" altLang="zh-CN" sz="1600" dirty="0">
                <a:latin typeface="+mn-ea"/>
              </a:rPr>
              <a:t> </a:t>
            </a:r>
            <a:r>
              <a:rPr lang="zh-CN" altLang="en-US" sz="1600" dirty="0">
                <a:latin typeface="+mn-ea"/>
              </a:rPr>
              <a:t>当我们考虑完当前节点的所有近邻之后，将当前节点标记为已访问，并从 </a:t>
            </a:r>
            <a:r>
              <a:rPr lang="en-US" altLang="zh-CN" sz="1600" dirty="0">
                <a:latin typeface="+mn-ea"/>
              </a:rPr>
              <a:t>unvisited set </a:t>
            </a:r>
            <a:r>
              <a:rPr lang="zh-CN" altLang="en-US" sz="1600" dirty="0">
                <a:latin typeface="+mn-ea"/>
              </a:rPr>
              <a:t>中移除。已访问节点无需再检查。</a:t>
            </a:r>
          </a:p>
          <a:p>
            <a:endParaRPr lang="zh-CN" altLang="en-US" sz="1600" dirty="0">
              <a:latin typeface="+mn-ea"/>
            </a:endParaRPr>
          </a:p>
          <a:p>
            <a:r>
              <a:rPr lang="en-US" altLang="zh-CN" sz="1600" b="1" dirty="0">
                <a:latin typeface="+mn-ea"/>
              </a:rPr>
              <a:t>5.</a:t>
            </a:r>
            <a:r>
              <a:rPr lang="en-US" altLang="zh-CN" sz="1600" dirty="0">
                <a:latin typeface="+mn-ea"/>
              </a:rPr>
              <a:t> </a:t>
            </a:r>
            <a:r>
              <a:rPr lang="zh-CN" altLang="en-US" sz="1600" dirty="0">
                <a:latin typeface="+mn-ea"/>
              </a:rPr>
              <a:t>如果目标节点已经标记为已访问（当规划两个特定节点之间路线的时候），或 </a:t>
            </a:r>
            <a:r>
              <a:rPr lang="en-US" altLang="zh-CN" sz="1600" dirty="0">
                <a:latin typeface="+mn-ea"/>
              </a:rPr>
              <a:t>unvisited set </a:t>
            </a:r>
            <a:r>
              <a:rPr lang="zh-CN" altLang="en-US" sz="1600" dirty="0">
                <a:latin typeface="+mn-ea"/>
              </a:rPr>
              <a:t>中节点之间的最小实验距离是无穷大（当规划完整遍历时，初始节点和其余未访问节点之间没有连接时），则停止，算法结束。</a:t>
            </a:r>
          </a:p>
          <a:p>
            <a:endParaRPr lang="zh-CN" altLang="en-US" sz="1600" dirty="0">
              <a:latin typeface="+mn-ea"/>
            </a:endParaRPr>
          </a:p>
          <a:p>
            <a:r>
              <a:rPr lang="en-US" altLang="zh-CN" sz="1600" b="1" dirty="0">
                <a:latin typeface="+mn-ea"/>
              </a:rPr>
              <a:t>6.</a:t>
            </a:r>
            <a:r>
              <a:rPr lang="en-US" altLang="zh-CN" sz="1600" dirty="0">
                <a:latin typeface="+mn-ea"/>
              </a:rPr>
              <a:t> </a:t>
            </a:r>
            <a:r>
              <a:rPr lang="zh-CN" altLang="en-US" sz="1600" dirty="0">
                <a:latin typeface="+mn-ea"/>
              </a:rPr>
              <a:t>反之，选择标记有最小实验距离的未访问节点，将其设置为新的「当前节点」，并返回第 </a:t>
            </a:r>
            <a:r>
              <a:rPr lang="en-US" altLang="zh-CN" sz="1600" dirty="0">
                <a:latin typeface="+mn-ea"/>
              </a:rPr>
              <a:t>3 </a:t>
            </a:r>
            <a:r>
              <a:rPr lang="zh-CN" altLang="en-US" sz="1600" dirty="0">
                <a:latin typeface="+mn-ea"/>
              </a:rPr>
              <a:t>步。</a:t>
            </a:r>
          </a:p>
        </p:txBody>
      </p:sp>
    </p:spTree>
    <p:extLst>
      <p:ext uri="{BB962C8B-B14F-4D97-AF65-F5344CB8AC3E}">
        <p14:creationId xmlns:p14="http://schemas.microsoft.com/office/powerpoint/2010/main" val="35385984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84DD00-208F-CFE4-058F-E46C2F32781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078F3DF1-6455-7336-82B7-2F735C2BA9F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5ECB4562-827C-7B9B-F7BC-E567A1FC43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2189"/>
            <a:ext cx="12192000" cy="6858000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D9480B74-D75C-5C1D-97AD-40BDEEC61205}"/>
              </a:ext>
            </a:extLst>
          </p:cNvPr>
          <p:cNvSpPr txBox="1"/>
          <p:nvPr/>
        </p:nvSpPr>
        <p:spPr>
          <a:xfrm>
            <a:off x="577516" y="660698"/>
            <a:ext cx="59135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/>
              <a:t>二、打车软件中的交通图</a:t>
            </a:r>
            <a:r>
              <a:rPr lang="en-US" altLang="zh-CN" sz="2400" b="1" dirty="0"/>
              <a:t>——</a:t>
            </a:r>
            <a:r>
              <a:rPr lang="zh-CN" altLang="en-US" sz="2400" b="1" dirty="0"/>
              <a:t>解决方案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F7B42DEB-8438-73D3-2E15-D08F76B59C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168" y="1255965"/>
            <a:ext cx="8156425" cy="4868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9611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84DD00-208F-CFE4-058F-E46C2F32781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078F3DF1-6455-7336-82B7-2F735C2BA9F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5ECB4562-827C-7B9B-F7BC-E567A1FC43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6173"/>
            <a:ext cx="12192000" cy="6858000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D9480B74-D75C-5C1D-97AD-40BDEEC61205}"/>
              </a:ext>
            </a:extLst>
          </p:cNvPr>
          <p:cNvSpPr txBox="1"/>
          <p:nvPr/>
        </p:nvSpPr>
        <p:spPr>
          <a:xfrm>
            <a:off x="577516" y="660698"/>
            <a:ext cx="59135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/>
              <a:t>二、打车软件中的交通图</a:t>
            </a:r>
            <a:r>
              <a:rPr lang="en-US" altLang="zh-CN" sz="2400" b="1" dirty="0"/>
              <a:t>——</a:t>
            </a:r>
            <a:r>
              <a:rPr lang="zh-CN" altLang="en-US" sz="2400" b="1" dirty="0"/>
              <a:t>解决方案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88CA5128-E077-9564-EBB9-2F6B445CDF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357" y="1584028"/>
            <a:ext cx="7320464" cy="4402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537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84DD00-208F-CFE4-058F-E46C2F32781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078F3DF1-6455-7336-82B7-2F735C2BA9F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5ECB4562-827C-7B9B-F7BC-E567A1FC43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4063"/>
            <a:ext cx="12192000" cy="6858000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D9480B74-D75C-5C1D-97AD-40BDEEC61205}"/>
              </a:ext>
            </a:extLst>
          </p:cNvPr>
          <p:cNvSpPr txBox="1"/>
          <p:nvPr/>
        </p:nvSpPr>
        <p:spPr>
          <a:xfrm>
            <a:off x="577516" y="660698"/>
            <a:ext cx="59135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/>
              <a:t>二、打车软件中的交通图</a:t>
            </a:r>
            <a:r>
              <a:rPr lang="en-US" altLang="zh-CN" sz="2400" b="1" dirty="0"/>
              <a:t>——</a:t>
            </a:r>
            <a:r>
              <a:rPr lang="zh-CN" altLang="en-US" sz="2400" b="1" dirty="0"/>
              <a:t>解决方案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D6BC7121-323B-FB0C-7E04-07E9E89FC8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2816" y="1362576"/>
            <a:ext cx="7893159" cy="4749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4802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84DD00-208F-CFE4-058F-E46C2F32781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078F3DF1-6455-7336-82B7-2F735C2BA9F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5ECB4562-827C-7B9B-F7BC-E567A1FC43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2189"/>
            <a:ext cx="12192000" cy="6858000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D9480B74-D75C-5C1D-97AD-40BDEEC61205}"/>
              </a:ext>
            </a:extLst>
          </p:cNvPr>
          <p:cNvSpPr txBox="1"/>
          <p:nvPr/>
        </p:nvSpPr>
        <p:spPr>
          <a:xfrm>
            <a:off x="577516" y="660698"/>
            <a:ext cx="59135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/>
              <a:t>二、打车软件中的交通图</a:t>
            </a:r>
            <a:r>
              <a:rPr lang="en-US" altLang="zh-CN" sz="2400" b="1" dirty="0"/>
              <a:t>——</a:t>
            </a:r>
            <a:r>
              <a:rPr lang="zh-CN" altLang="en-US" sz="2400" b="1" dirty="0"/>
              <a:t>解决方案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BE5988F6-BF7C-737F-9B45-1F7EA24B63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8948" y="1433512"/>
            <a:ext cx="7479884" cy="4612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0131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84DD00-208F-CFE4-058F-E46C2F32781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078F3DF1-6455-7336-82B7-2F735C2BA9F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5ECB4562-827C-7B9B-F7BC-E567A1FC43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ED4659F2-59EA-9C94-06A1-2E580F4F805B}"/>
              </a:ext>
            </a:extLst>
          </p:cNvPr>
          <p:cNvSpPr txBox="1"/>
          <p:nvPr/>
        </p:nvSpPr>
        <p:spPr>
          <a:xfrm>
            <a:off x="944479" y="540704"/>
            <a:ext cx="787466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 dirty="0">
                <a:latin typeface="宋体" panose="02010600030101010101" pitchFamily="2" charset="-122"/>
                <a:ea typeface="宋体" panose="02010600030101010101" pitchFamily="2" charset="-122"/>
              </a:rPr>
              <a:t>目录：</a:t>
            </a:r>
            <a:endParaRPr lang="en-US" altLang="zh-CN" sz="48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endParaRPr lang="en-US" altLang="zh-CN" sz="40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</a:rPr>
              <a:t>一、程序分析中的控制流图</a:t>
            </a:r>
            <a:endParaRPr lang="en-US" altLang="zh-CN" sz="28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</a:rPr>
              <a:t>	1.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</a:rPr>
              <a:t>定义</a:t>
            </a:r>
            <a:endParaRPr lang="en-US" altLang="zh-CN" sz="28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</a:rPr>
              <a:t>	2.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</a:rPr>
              <a:t>具体应用</a:t>
            </a:r>
            <a:endParaRPr lang="en-US" altLang="zh-CN" sz="28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</a:rPr>
              <a:t>	3.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</a:rPr>
              <a:t>解决方案</a:t>
            </a:r>
            <a:endParaRPr lang="en-US" altLang="zh-CN" sz="28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endParaRPr lang="en-US" altLang="zh-CN" sz="28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</a:rPr>
              <a:t>二、打车软件中的交通图</a:t>
            </a:r>
            <a:endParaRPr lang="en-US" altLang="zh-CN" sz="28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</a:rPr>
              <a:t>	1.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</a:rPr>
              <a:t>应用情景</a:t>
            </a:r>
            <a:endParaRPr lang="en-US" altLang="zh-CN" sz="28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</a:rPr>
              <a:t>	2.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</a:rPr>
              <a:t>解决方案</a:t>
            </a:r>
            <a:endParaRPr lang="en-US" altLang="zh-CN" sz="28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858595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84DD00-208F-CFE4-058F-E46C2F32781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078F3DF1-6455-7336-82B7-2F735C2BA9F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5ECB4562-827C-7B9B-F7BC-E567A1FC43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4457"/>
            <a:ext cx="12192000" cy="6858000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D9480B74-D75C-5C1D-97AD-40BDEEC61205}"/>
              </a:ext>
            </a:extLst>
          </p:cNvPr>
          <p:cNvSpPr txBox="1"/>
          <p:nvPr/>
        </p:nvSpPr>
        <p:spPr>
          <a:xfrm>
            <a:off x="577516" y="660698"/>
            <a:ext cx="59135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/>
              <a:t>二、打车软件中的交通图</a:t>
            </a:r>
            <a:r>
              <a:rPr lang="en-US" altLang="zh-CN" sz="2400" b="1" dirty="0"/>
              <a:t>——</a:t>
            </a:r>
            <a:r>
              <a:rPr lang="zh-CN" altLang="en-US" sz="2400" b="1" dirty="0"/>
              <a:t>解决方案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ECF0FE98-7926-84EB-2A29-11C5578E62CF}"/>
              </a:ext>
            </a:extLst>
          </p:cNvPr>
          <p:cNvSpPr txBox="1"/>
          <p:nvPr/>
        </p:nvSpPr>
        <p:spPr>
          <a:xfrm>
            <a:off x="1022684" y="2294605"/>
            <a:ext cx="8211552" cy="28060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 dirty="0">
                <a:latin typeface="+mn-ea"/>
              </a:rPr>
              <a:t>        </a:t>
            </a:r>
            <a:r>
              <a:rPr lang="zh-CN" altLang="en-US" sz="2400" b="1" dirty="0">
                <a:latin typeface="+mn-ea"/>
              </a:rPr>
              <a:t>这其实更多的是和地图导航有关的例子，也许举出</a:t>
            </a:r>
            <a:r>
              <a:rPr lang="en-US" altLang="zh-CN" sz="2400" b="1" dirty="0">
                <a:latin typeface="+mn-ea"/>
              </a:rPr>
              <a:t>Uber</a:t>
            </a:r>
            <a:r>
              <a:rPr lang="zh-CN" altLang="en-US" sz="2400" b="1" dirty="0">
                <a:latin typeface="+mn-ea"/>
              </a:rPr>
              <a:t>的例子并不太恰当，不过我们可以将整个图的应用看作一座冰山，而此时此刻，我们的讨论就正站在冰山的山顶上，还有更深的奥秘等待我们去挖掘和发现。从这个意义上，这是一个引领我们进入图论世界的极好的例子！</a:t>
            </a:r>
          </a:p>
        </p:txBody>
      </p:sp>
    </p:spTree>
    <p:extLst>
      <p:ext uri="{BB962C8B-B14F-4D97-AF65-F5344CB8AC3E}">
        <p14:creationId xmlns:p14="http://schemas.microsoft.com/office/powerpoint/2010/main" val="21449468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84DD00-208F-CFE4-058F-E46C2F32781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078F3DF1-6455-7336-82B7-2F735C2BA9F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5ECB4562-827C-7B9B-F7BC-E567A1FC43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80F79655-E844-565F-01F5-1F57E5B98AE7}"/>
              </a:ext>
            </a:extLst>
          </p:cNvPr>
          <p:cNvSpPr txBox="1"/>
          <p:nvPr/>
        </p:nvSpPr>
        <p:spPr>
          <a:xfrm>
            <a:off x="2671010" y="2147966"/>
            <a:ext cx="671963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Thanks</a:t>
            </a:r>
            <a:r>
              <a:rPr lang="zh-CN" altLang="en-US" sz="1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！</a:t>
            </a:r>
          </a:p>
        </p:txBody>
      </p:sp>
    </p:spTree>
    <p:extLst>
      <p:ext uri="{BB962C8B-B14F-4D97-AF65-F5344CB8AC3E}">
        <p14:creationId xmlns:p14="http://schemas.microsoft.com/office/powerpoint/2010/main" val="5215754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84DD00-208F-CFE4-058F-E46C2F32781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078F3DF1-6455-7336-82B7-2F735C2BA9F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5ECB4562-827C-7B9B-F7BC-E567A1FC43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D9480B74-D75C-5C1D-97AD-40BDEEC61205}"/>
              </a:ext>
            </a:extLst>
          </p:cNvPr>
          <p:cNvSpPr txBox="1"/>
          <p:nvPr/>
        </p:nvSpPr>
        <p:spPr>
          <a:xfrm>
            <a:off x="577516" y="660698"/>
            <a:ext cx="53901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/>
              <a:t>一、程序分析中的控制流图</a:t>
            </a:r>
            <a:r>
              <a:rPr lang="en-US" altLang="zh-CN" sz="2400" b="1" dirty="0"/>
              <a:t>——</a:t>
            </a:r>
            <a:r>
              <a:rPr lang="zh-CN" altLang="en-US" sz="2400" b="1" dirty="0"/>
              <a:t>定义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D9994B2A-3B24-D54D-D033-453E83C856D8}"/>
              </a:ext>
            </a:extLst>
          </p:cNvPr>
          <p:cNvSpPr txBox="1"/>
          <p:nvPr/>
        </p:nvSpPr>
        <p:spPr>
          <a:xfrm>
            <a:off x="577516" y="1821617"/>
            <a:ext cx="8458200" cy="44680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/>
              <a:t>定义：</a:t>
            </a:r>
            <a:r>
              <a:rPr lang="zh-CN" altLang="en-US" sz="24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控制流图（</a:t>
            </a:r>
            <a:r>
              <a:rPr lang="en-US" altLang="zh-CN" sz="2400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Control flow graph</a:t>
            </a:r>
            <a:r>
              <a:rPr lang="en-US" altLang="zh-CN" sz="24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</a:t>
            </a:r>
            <a:r>
              <a:rPr lang="zh-CN" altLang="en-US" sz="24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简称</a:t>
            </a:r>
            <a:r>
              <a:rPr lang="en-US" altLang="zh-CN" sz="2400" b="1" dirty="0">
                <a:solidFill>
                  <a:srgbClr val="202122"/>
                </a:solidFill>
                <a:latin typeface="Arial" panose="020B0604020202020204" pitchFamily="34" charset="0"/>
              </a:rPr>
              <a:t>C</a:t>
            </a:r>
            <a:r>
              <a:rPr lang="en-US" altLang="zh-CN" sz="2400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FG</a:t>
            </a:r>
            <a:r>
              <a:rPr lang="zh-CN" altLang="en-US" sz="24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）中的每个顶点都对应一个程式基本块，也就是一段没有分支指令，也没有分支目的的程式码，基本块的开始是分支目的，而基本块会以分支为结束。控制流程中会用有向边来表示分支。在大部分的情形下，会有两个特殊指定的程式块：进入程式块（</a:t>
            </a:r>
            <a:r>
              <a:rPr lang="en-US" altLang="zh-CN" sz="2400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entry block</a:t>
            </a:r>
            <a:r>
              <a:rPr lang="zh-CN" altLang="en-US" sz="24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）是指进入此控制流图时，第一个遇到的程式码，另一个是结束程式块（</a:t>
            </a:r>
            <a:r>
              <a:rPr lang="en-US" altLang="zh-CN" sz="2400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exit block</a:t>
            </a:r>
            <a:r>
              <a:rPr lang="zh-CN" altLang="en-US" sz="24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）是所有流程在结束时都会执行的程式码。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9335066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84DD00-208F-CFE4-058F-E46C2F32781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078F3DF1-6455-7336-82B7-2F735C2BA9F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5ECB4562-827C-7B9B-F7BC-E567A1FC43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D9480B74-D75C-5C1D-97AD-40BDEEC61205}"/>
              </a:ext>
            </a:extLst>
          </p:cNvPr>
          <p:cNvSpPr txBox="1"/>
          <p:nvPr/>
        </p:nvSpPr>
        <p:spPr>
          <a:xfrm>
            <a:off x="577516" y="660698"/>
            <a:ext cx="59195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/>
              <a:t>一、程序分析中的控制流图</a:t>
            </a:r>
            <a:r>
              <a:rPr lang="en-US" altLang="zh-CN" sz="2400" b="1" dirty="0"/>
              <a:t>——</a:t>
            </a:r>
            <a:r>
              <a:rPr lang="zh-CN" altLang="en-US" sz="2400" b="1" dirty="0"/>
              <a:t>具体应用</a:t>
            </a: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74AF105C-076B-22AE-CC0D-FD330CEB6B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1747" y="1305426"/>
            <a:ext cx="2771897" cy="5039812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15EE4E43-D572-363E-D782-C3B94FA3F0E5}"/>
              </a:ext>
            </a:extLst>
          </p:cNvPr>
          <p:cNvSpPr txBox="1"/>
          <p:nvPr/>
        </p:nvSpPr>
        <p:spPr>
          <a:xfrm>
            <a:off x="577516" y="1783061"/>
            <a:ext cx="591953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+mn-ea"/>
              </a:rPr>
              <a:t>a: </a:t>
            </a:r>
            <a:r>
              <a:rPr lang="en-US" altLang="zh-CN" sz="2400" b="1" dirty="0">
                <a:latin typeface="+mn-ea"/>
              </a:rPr>
              <a:t>if-then-else</a:t>
            </a:r>
            <a:r>
              <a:rPr lang="zh-CN" altLang="en-US" sz="2400" dirty="0">
                <a:latin typeface="+mn-ea"/>
              </a:rPr>
              <a:t>的控制流图</a:t>
            </a:r>
            <a:endParaRPr lang="en-US" altLang="zh-CN" sz="2400" dirty="0">
              <a:latin typeface="+mn-ea"/>
            </a:endParaRPr>
          </a:p>
          <a:p>
            <a:endParaRPr lang="en-US" altLang="zh-CN" sz="2400" dirty="0">
              <a:latin typeface="+mn-ea"/>
            </a:endParaRPr>
          </a:p>
          <a:p>
            <a:r>
              <a:rPr lang="en-US" altLang="zh-CN" sz="2400" dirty="0">
                <a:latin typeface="+mn-ea"/>
              </a:rPr>
              <a:t>b: </a:t>
            </a:r>
            <a:r>
              <a:rPr lang="en-US" altLang="zh-CN" sz="2400" b="1" dirty="0">
                <a:latin typeface="+mn-ea"/>
              </a:rPr>
              <a:t>while</a:t>
            </a:r>
            <a:r>
              <a:rPr lang="zh-CN" altLang="en-US" sz="2400" dirty="0">
                <a:latin typeface="+mn-ea"/>
              </a:rPr>
              <a:t>循环的控制流图</a:t>
            </a:r>
            <a:endParaRPr lang="en-US" altLang="zh-CN" sz="2400" dirty="0">
              <a:latin typeface="+mn-ea"/>
            </a:endParaRPr>
          </a:p>
          <a:p>
            <a:endParaRPr lang="en-US" altLang="zh-CN" sz="2400" dirty="0">
              <a:latin typeface="+mn-ea"/>
            </a:endParaRPr>
          </a:p>
          <a:p>
            <a:r>
              <a:rPr lang="en-US" altLang="zh-CN" sz="2400" dirty="0">
                <a:latin typeface="+mn-ea"/>
              </a:rPr>
              <a:t>c: </a:t>
            </a:r>
            <a:r>
              <a:rPr lang="zh-CN" altLang="en-US" sz="2400" dirty="0">
                <a:latin typeface="+mn-ea"/>
              </a:rPr>
              <a:t>有两个离开点的自然循环的控制流图，例如带有</a:t>
            </a:r>
            <a:r>
              <a:rPr lang="en-US" altLang="zh-CN" sz="2400" b="1" dirty="0">
                <a:latin typeface="+mn-ea"/>
              </a:rPr>
              <a:t>break</a:t>
            </a:r>
            <a:r>
              <a:rPr lang="zh-CN" altLang="en-US" sz="2400" dirty="0">
                <a:latin typeface="+mn-ea"/>
              </a:rPr>
              <a:t>语句的</a:t>
            </a:r>
            <a:r>
              <a:rPr lang="en-US" altLang="zh-CN" sz="2400" b="1" dirty="0">
                <a:latin typeface="+mn-ea"/>
              </a:rPr>
              <a:t>while</a:t>
            </a:r>
            <a:r>
              <a:rPr lang="zh-CN" altLang="en-US" sz="2400" dirty="0">
                <a:latin typeface="+mn-ea"/>
              </a:rPr>
              <a:t>循环</a:t>
            </a:r>
            <a:endParaRPr lang="en-US" altLang="zh-CN" sz="2400" dirty="0">
              <a:latin typeface="+mn-ea"/>
            </a:endParaRPr>
          </a:p>
          <a:p>
            <a:endParaRPr lang="en-US" altLang="zh-CN" sz="2400" dirty="0">
              <a:latin typeface="+mn-ea"/>
            </a:endParaRPr>
          </a:p>
          <a:p>
            <a:r>
              <a:rPr lang="en-US" altLang="zh-CN" sz="2400" dirty="0">
                <a:latin typeface="+mn-ea"/>
              </a:rPr>
              <a:t>d: </a:t>
            </a:r>
            <a:r>
              <a:rPr lang="zh-CN" altLang="en-US" sz="2400" dirty="0">
                <a:latin typeface="+mn-ea"/>
              </a:rPr>
              <a:t>有两个进入点的自然循环的控制流图，例如使用</a:t>
            </a:r>
            <a:r>
              <a:rPr lang="en-US" altLang="zh-CN" sz="2400" b="1" dirty="0">
                <a:latin typeface="+mn-ea"/>
              </a:rPr>
              <a:t>goto</a:t>
            </a:r>
            <a:r>
              <a:rPr lang="zh-CN" altLang="en-US" sz="2400" dirty="0">
                <a:latin typeface="+mn-ea"/>
              </a:rPr>
              <a:t>语句进入</a:t>
            </a:r>
            <a:r>
              <a:rPr lang="en-US" altLang="zh-CN" sz="2400" b="1" dirty="0">
                <a:latin typeface="+mn-ea"/>
              </a:rPr>
              <a:t>for</a:t>
            </a:r>
            <a:r>
              <a:rPr lang="zh-CN" altLang="en-US" sz="2400" dirty="0">
                <a:latin typeface="+mn-ea"/>
              </a:rPr>
              <a:t>循环或者</a:t>
            </a:r>
            <a:r>
              <a:rPr lang="en-US" altLang="zh-CN" sz="2400" b="1" dirty="0">
                <a:latin typeface="+mn-ea"/>
              </a:rPr>
              <a:t>while</a:t>
            </a:r>
            <a:r>
              <a:rPr lang="zh-CN" altLang="en-US" sz="2400" dirty="0">
                <a:latin typeface="+mn-ea"/>
              </a:rPr>
              <a:t>循环中</a:t>
            </a:r>
            <a:r>
              <a:rPr lang="en-US" altLang="zh-CN" sz="2400" dirty="0">
                <a:latin typeface="+mn-ea"/>
              </a:rPr>
              <a:t> </a:t>
            </a:r>
            <a:endParaRPr lang="zh-CN" altLang="en-US" sz="24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333204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84DD00-208F-CFE4-058F-E46C2F32781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078F3DF1-6455-7336-82B7-2F735C2BA9F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5ECB4562-827C-7B9B-F7BC-E567A1FC43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D9480B74-D75C-5C1D-97AD-40BDEEC61205}"/>
              </a:ext>
            </a:extLst>
          </p:cNvPr>
          <p:cNvSpPr txBox="1"/>
          <p:nvPr/>
        </p:nvSpPr>
        <p:spPr>
          <a:xfrm>
            <a:off x="577516" y="660698"/>
            <a:ext cx="59014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/>
              <a:t>一、程序分析中的控制流图</a:t>
            </a:r>
            <a:r>
              <a:rPr lang="en-US" altLang="zh-CN" sz="2400" b="1" dirty="0"/>
              <a:t>——</a:t>
            </a:r>
            <a:r>
              <a:rPr lang="zh-CN" altLang="en-US" sz="2400" b="1" dirty="0"/>
              <a:t>具体应用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92785790-CF97-04D0-970C-F56B0BDC2335}"/>
              </a:ext>
            </a:extLst>
          </p:cNvPr>
          <p:cNvSpPr txBox="1"/>
          <p:nvPr/>
        </p:nvSpPr>
        <p:spPr>
          <a:xfrm>
            <a:off x="848422" y="1600200"/>
            <a:ext cx="776618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latin typeface="+mn-ea"/>
              </a:rPr>
              <a:t>考虑以下程序片段：</a:t>
            </a:r>
            <a:endParaRPr lang="en-US" altLang="zh-CN" sz="2000" dirty="0">
              <a:latin typeface="+mn-ea"/>
            </a:endParaRPr>
          </a:p>
          <a:p>
            <a:endParaRPr lang="zh-CN" altLang="en-US" dirty="0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3AADDB88-D4A1-CA0A-1594-9B2AFE8593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421" y="2043384"/>
            <a:ext cx="5075695" cy="2597985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BBECDDA3-CD6E-69EF-0933-FA1ACC25F181}"/>
              </a:ext>
            </a:extLst>
          </p:cNvPr>
          <p:cNvSpPr txBox="1"/>
          <p:nvPr/>
        </p:nvSpPr>
        <p:spPr>
          <a:xfrm>
            <a:off x="848421" y="4830984"/>
            <a:ext cx="84700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0" i="0" dirty="0">
                <a:solidFill>
                  <a:srgbClr val="202122"/>
                </a:solidFill>
                <a:effectLst/>
                <a:latin typeface="+mn-ea"/>
              </a:rPr>
              <a:t>      </a:t>
            </a:r>
            <a:r>
              <a:rPr lang="zh-CN" altLang="en-US" sz="2400" b="0" i="0" dirty="0">
                <a:solidFill>
                  <a:srgbClr val="202122"/>
                </a:solidFill>
                <a:effectLst/>
                <a:latin typeface="+mn-ea"/>
              </a:rPr>
              <a:t>以上程式中，有四个基本块，在此例中，</a:t>
            </a:r>
            <a:r>
              <a:rPr lang="en-US" altLang="zh-CN" sz="2400" b="0" i="0" dirty="0">
                <a:solidFill>
                  <a:srgbClr val="202122"/>
                </a:solidFill>
                <a:effectLst/>
                <a:latin typeface="+mn-ea"/>
              </a:rPr>
              <a:t>A</a:t>
            </a:r>
            <a:r>
              <a:rPr lang="zh-CN" altLang="en-US" sz="2400" b="0" i="0" dirty="0">
                <a:solidFill>
                  <a:srgbClr val="202122"/>
                </a:solidFill>
                <a:effectLst/>
                <a:latin typeface="+mn-ea"/>
              </a:rPr>
              <a:t>是进入程式块，</a:t>
            </a:r>
            <a:r>
              <a:rPr lang="en-US" altLang="zh-CN" sz="2400" b="0" i="0" dirty="0">
                <a:solidFill>
                  <a:srgbClr val="202122"/>
                </a:solidFill>
                <a:effectLst/>
                <a:latin typeface="+mn-ea"/>
              </a:rPr>
              <a:t>D</a:t>
            </a:r>
            <a:r>
              <a:rPr lang="zh-CN" altLang="en-US" sz="2400" b="0" i="0" dirty="0">
                <a:solidFill>
                  <a:srgbClr val="202122"/>
                </a:solidFill>
                <a:effectLst/>
                <a:latin typeface="+mn-ea"/>
              </a:rPr>
              <a:t>是结束程式块，第</a:t>
            </a:r>
            <a:r>
              <a:rPr lang="en-US" altLang="zh-CN" sz="2400" b="0" i="0" dirty="0">
                <a:solidFill>
                  <a:srgbClr val="202122"/>
                </a:solidFill>
                <a:effectLst/>
                <a:latin typeface="+mn-ea"/>
              </a:rPr>
              <a:t>4</a:t>
            </a:r>
            <a:r>
              <a:rPr lang="zh-CN" altLang="en-US" sz="2400" b="0" i="0" dirty="0">
                <a:solidFill>
                  <a:srgbClr val="202122"/>
                </a:solidFill>
                <a:effectLst/>
                <a:latin typeface="+mn-ea"/>
              </a:rPr>
              <a:t>行及第</a:t>
            </a:r>
            <a:r>
              <a:rPr lang="en-US" altLang="zh-CN" sz="2400" b="0" i="0" dirty="0">
                <a:solidFill>
                  <a:srgbClr val="202122"/>
                </a:solidFill>
                <a:effectLst/>
                <a:latin typeface="+mn-ea"/>
              </a:rPr>
              <a:t>5</a:t>
            </a:r>
            <a:r>
              <a:rPr lang="zh-CN" altLang="en-US" sz="2400" b="0" i="0" dirty="0">
                <a:solidFill>
                  <a:srgbClr val="202122"/>
                </a:solidFill>
                <a:effectLst/>
                <a:latin typeface="+mn-ea"/>
              </a:rPr>
              <a:t>行是分支目的。这段程式的控制流图有从</a:t>
            </a:r>
            <a:r>
              <a:rPr lang="en-US" altLang="zh-CN" sz="2400" b="0" i="0" dirty="0">
                <a:solidFill>
                  <a:srgbClr val="202122"/>
                </a:solidFill>
                <a:effectLst/>
                <a:latin typeface="+mn-ea"/>
              </a:rPr>
              <a:t>A</a:t>
            </a:r>
            <a:r>
              <a:rPr lang="zh-CN" altLang="en-US" sz="2400" b="0" i="0" dirty="0">
                <a:solidFill>
                  <a:srgbClr val="202122"/>
                </a:solidFill>
                <a:effectLst/>
                <a:latin typeface="+mn-ea"/>
              </a:rPr>
              <a:t>到</a:t>
            </a:r>
            <a:r>
              <a:rPr lang="en-US" altLang="zh-CN" sz="2400" b="0" i="0" dirty="0">
                <a:solidFill>
                  <a:srgbClr val="202122"/>
                </a:solidFill>
                <a:effectLst/>
                <a:latin typeface="+mn-ea"/>
              </a:rPr>
              <a:t>B</a:t>
            </a:r>
            <a:r>
              <a:rPr lang="zh-CN" altLang="en-US" sz="2400" b="0" i="0" dirty="0">
                <a:solidFill>
                  <a:srgbClr val="202122"/>
                </a:solidFill>
                <a:effectLst/>
                <a:latin typeface="+mn-ea"/>
              </a:rPr>
              <a:t>、从</a:t>
            </a:r>
            <a:r>
              <a:rPr lang="en-US" altLang="zh-CN" sz="2400" b="0" i="0" dirty="0">
                <a:solidFill>
                  <a:srgbClr val="202122"/>
                </a:solidFill>
                <a:effectLst/>
                <a:latin typeface="+mn-ea"/>
              </a:rPr>
              <a:t>A</a:t>
            </a:r>
            <a:r>
              <a:rPr lang="zh-CN" altLang="en-US" sz="2400" b="0" i="0" dirty="0">
                <a:solidFill>
                  <a:srgbClr val="202122"/>
                </a:solidFill>
                <a:effectLst/>
                <a:latin typeface="+mn-ea"/>
              </a:rPr>
              <a:t>到</a:t>
            </a:r>
            <a:r>
              <a:rPr lang="en-US" altLang="zh-CN" sz="2400" b="0" i="0" dirty="0">
                <a:solidFill>
                  <a:srgbClr val="202122"/>
                </a:solidFill>
                <a:effectLst/>
                <a:latin typeface="+mn-ea"/>
              </a:rPr>
              <a:t>C</a:t>
            </a:r>
            <a:r>
              <a:rPr lang="zh-CN" altLang="en-US" sz="2400" b="0" i="0" dirty="0">
                <a:solidFill>
                  <a:srgbClr val="202122"/>
                </a:solidFill>
                <a:effectLst/>
                <a:latin typeface="+mn-ea"/>
              </a:rPr>
              <a:t>、从</a:t>
            </a:r>
            <a:r>
              <a:rPr lang="en-US" altLang="zh-CN" sz="2400" b="0" i="0" dirty="0">
                <a:solidFill>
                  <a:srgbClr val="202122"/>
                </a:solidFill>
                <a:effectLst/>
                <a:latin typeface="+mn-ea"/>
              </a:rPr>
              <a:t>B</a:t>
            </a:r>
            <a:r>
              <a:rPr lang="zh-CN" altLang="en-US" sz="2400" b="0" i="0" dirty="0">
                <a:solidFill>
                  <a:srgbClr val="202122"/>
                </a:solidFill>
                <a:effectLst/>
                <a:latin typeface="+mn-ea"/>
              </a:rPr>
              <a:t>到</a:t>
            </a:r>
            <a:r>
              <a:rPr lang="en-US" altLang="zh-CN" sz="2400" b="0" i="0" dirty="0">
                <a:solidFill>
                  <a:srgbClr val="202122"/>
                </a:solidFill>
                <a:effectLst/>
                <a:latin typeface="+mn-ea"/>
              </a:rPr>
              <a:t>D</a:t>
            </a:r>
            <a:r>
              <a:rPr lang="zh-CN" altLang="en-US" sz="2400" b="0" i="0" dirty="0">
                <a:solidFill>
                  <a:srgbClr val="202122"/>
                </a:solidFill>
                <a:effectLst/>
                <a:latin typeface="+mn-ea"/>
              </a:rPr>
              <a:t>、从</a:t>
            </a:r>
            <a:r>
              <a:rPr lang="en-US" altLang="zh-CN" sz="2400" b="0" i="0" dirty="0">
                <a:solidFill>
                  <a:srgbClr val="202122"/>
                </a:solidFill>
                <a:effectLst/>
                <a:latin typeface="+mn-ea"/>
              </a:rPr>
              <a:t>C</a:t>
            </a:r>
            <a:r>
              <a:rPr lang="zh-CN" altLang="en-US" sz="2400" b="0" i="0" dirty="0">
                <a:solidFill>
                  <a:srgbClr val="202122"/>
                </a:solidFill>
                <a:effectLst/>
                <a:latin typeface="+mn-ea"/>
              </a:rPr>
              <a:t>到</a:t>
            </a:r>
            <a:r>
              <a:rPr lang="en-US" altLang="zh-CN" sz="2400" b="0" i="0" dirty="0">
                <a:solidFill>
                  <a:srgbClr val="202122"/>
                </a:solidFill>
                <a:effectLst/>
                <a:latin typeface="+mn-ea"/>
              </a:rPr>
              <a:t>D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0594586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84DD00-208F-CFE4-058F-E46C2F32781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078F3DF1-6455-7336-82B7-2F735C2BA9F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5ECB4562-827C-7B9B-F7BC-E567A1FC43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D9480B74-D75C-5C1D-97AD-40BDEEC61205}"/>
              </a:ext>
            </a:extLst>
          </p:cNvPr>
          <p:cNvSpPr txBox="1"/>
          <p:nvPr/>
        </p:nvSpPr>
        <p:spPr>
          <a:xfrm>
            <a:off x="577516" y="660698"/>
            <a:ext cx="58834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/>
              <a:t>一、程序分析中的控制流图</a:t>
            </a:r>
            <a:r>
              <a:rPr lang="en-US" altLang="zh-CN" sz="2400" b="1" dirty="0"/>
              <a:t>——</a:t>
            </a:r>
            <a:r>
              <a:rPr lang="zh-CN" altLang="en-US" sz="2400" b="1" dirty="0"/>
              <a:t>解决方案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3E7CCECD-9C88-205E-6E6A-27453F1B7734}"/>
              </a:ext>
            </a:extLst>
          </p:cNvPr>
          <p:cNvSpPr txBox="1"/>
          <p:nvPr/>
        </p:nvSpPr>
        <p:spPr>
          <a:xfrm>
            <a:off x="866274" y="1419726"/>
            <a:ext cx="8373979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/>
              <a:t>(1) </a:t>
            </a:r>
            <a:r>
              <a:rPr lang="zh-CN" altLang="en-US" sz="2400" b="1" dirty="0"/>
              <a:t>可到达性：</a:t>
            </a:r>
            <a:endParaRPr lang="en-US" altLang="zh-CN" sz="2400" b="1" dirty="0"/>
          </a:p>
          <a:p>
            <a:endParaRPr lang="en-US" altLang="zh-CN" sz="2400" b="1" dirty="0"/>
          </a:p>
          <a:p>
            <a:r>
              <a:rPr lang="zh-CN" altLang="en-US" sz="2000" dirty="0">
                <a:latin typeface="+mn-ea"/>
              </a:rPr>
              <a:t>可到达性是图论中的性质，会用在程式的最佳化中</a:t>
            </a:r>
            <a:endParaRPr lang="en-US" altLang="zh-CN" sz="2000" dirty="0">
              <a:latin typeface="+mn-ea"/>
            </a:endParaRPr>
          </a:p>
          <a:p>
            <a:endParaRPr lang="zh-CN" altLang="en-US" sz="2000" dirty="0">
              <a:latin typeface="+mn-ea"/>
            </a:endParaRPr>
          </a:p>
          <a:p>
            <a:r>
              <a:rPr lang="en-US" altLang="zh-CN" sz="2000" dirty="0">
                <a:latin typeface="+mn-ea"/>
              </a:rPr>
              <a:t>1. </a:t>
            </a:r>
            <a:r>
              <a:rPr lang="zh-CN" altLang="en-US" sz="2000" dirty="0">
                <a:latin typeface="+mn-ea"/>
              </a:rPr>
              <a:t>若某一个子图没有和包括进入程式块的子图相连接，在执行程式时不会执行到该子图的程式，因此是不可到达程式码，在一般情形下可以移除该程式，不会影响程式运作</a:t>
            </a:r>
          </a:p>
          <a:p>
            <a:endParaRPr lang="zh-CN" altLang="en-US" sz="2000" dirty="0">
              <a:latin typeface="+mn-ea"/>
            </a:endParaRPr>
          </a:p>
          <a:p>
            <a:r>
              <a:rPr lang="en-US" altLang="zh-CN" sz="2000" dirty="0">
                <a:latin typeface="+mn-ea"/>
              </a:rPr>
              <a:t>2. </a:t>
            </a:r>
            <a:r>
              <a:rPr lang="zh-CN" altLang="en-US" sz="2000" dirty="0">
                <a:latin typeface="+mn-ea"/>
              </a:rPr>
              <a:t>若从进入程式块无法连到结束程式块，则可能有死循环。不过不是所有的死循环都可以检测的到（参考停机问题）。</a:t>
            </a:r>
          </a:p>
          <a:p>
            <a:endParaRPr lang="zh-CN" altLang="en-US" sz="2000" dirty="0">
              <a:latin typeface="+mn-ea"/>
            </a:endParaRPr>
          </a:p>
          <a:p>
            <a:r>
              <a:rPr lang="en-US" altLang="zh-CN" sz="2000" dirty="0">
                <a:latin typeface="+mn-ea"/>
              </a:rPr>
              <a:t>3. </a:t>
            </a:r>
            <a:r>
              <a:rPr lang="zh-CN" altLang="en-US" sz="2000" dirty="0">
                <a:latin typeface="+mn-ea"/>
              </a:rPr>
              <a:t>即使程式设计者没有刻意的写不可到达程式码或是死循环，仍有可能会出现这些情形。像是常数折叠或常数传播等最佳化方式，若后面有跳转线程，可能会将数个基本块变成一个，因此移除了控制流图上的一些边，也可能因此出现不可到达程式码</a:t>
            </a:r>
          </a:p>
        </p:txBody>
      </p:sp>
    </p:spTree>
    <p:extLst>
      <p:ext uri="{BB962C8B-B14F-4D97-AF65-F5344CB8AC3E}">
        <p14:creationId xmlns:p14="http://schemas.microsoft.com/office/powerpoint/2010/main" val="24060386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84DD00-208F-CFE4-058F-E46C2F32781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078F3DF1-6455-7336-82B7-2F735C2BA9F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5ECB4562-827C-7B9B-F7BC-E567A1FC43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4063"/>
            <a:ext cx="12192000" cy="6858000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D9480B74-D75C-5C1D-97AD-40BDEEC61205}"/>
              </a:ext>
            </a:extLst>
          </p:cNvPr>
          <p:cNvSpPr txBox="1"/>
          <p:nvPr/>
        </p:nvSpPr>
        <p:spPr>
          <a:xfrm>
            <a:off x="577516" y="660698"/>
            <a:ext cx="58834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/>
              <a:t>一、程序分析中的控制流图</a:t>
            </a:r>
            <a:r>
              <a:rPr lang="en-US" altLang="zh-CN" sz="2400" b="1" dirty="0"/>
              <a:t>——</a:t>
            </a:r>
            <a:r>
              <a:rPr lang="zh-CN" altLang="en-US" sz="2400" b="1" dirty="0"/>
              <a:t>解决方案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3E7CCECD-9C88-205E-6E6A-27453F1B7734}"/>
              </a:ext>
            </a:extLst>
          </p:cNvPr>
          <p:cNvSpPr txBox="1"/>
          <p:nvPr/>
        </p:nvSpPr>
        <p:spPr>
          <a:xfrm>
            <a:off x="866274" y="1419726"/>
            <a:ext cx="837397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/>
              <a:t>(2) </a:t>
            </a:r>
            <a:r>
              <a:rPr lang="zh-CN" altLang="en-US" sz="2400" b="1" dirty="0"/>
              <a:t>支配关系：</a:t>
            </a:r>
            <a:endParaRPr lang="en-US" altLang="zh-CN" sz="2400" b="1" dirty="0"/>
          </a:p>
          <a:p>
            <a:endParaRPr lang="en-US" altLang="zh-CN" sz="2400" b="1" dirty="0"/>
          </a:p>
          <a:p>
            <a:r>
              <a:rPr lang="en-US" altLang="zh-CN" sz="2400" dirty="0">
                <a:latin typeface="+mn-ea"/>
              </a:rPr>
              <a:t>1. </a:t>
            </a:r>
            <a:r>
              <a:rPr lang="zh-CN" altLang="en-US" sz="2400" dirty="0">
                <a:latin typeface="+mn-ea"/>
              </a:rPr>
              <a:t>若从进入程式块到达基本块</a:t>
            </a:r>
            <a:r>
              <a:rPr lang="en-US" altLang="zh-CN" sz="2400" dirty="0">
                <a:latin typeface="+mn-ea"/>
              </a:rPr>
              <a:t>N</a:t>
            </a:r>
            <a:r>
              <a:rPr lang="zh-CN" altLang="en-US" sz="2400" dirty="0">
                <a:latin typeface="+mn-ea"/>
              </a:rPr>
              <a:t>的所有路径，都会在到达基本块</a:t>
            </a:r>
            <a:r>
              <a:rPr lang="en-US" altLang="zh-CN" sz="2400" dirty="0">
                <a:latin typeface="+mn-ea"/>
              </a:rPr>
              <a:t>N</a:t>
            </a:r>
            <a:r>
              <a:rPr lang="zh-CN" altLang="en-US" sz="2400" dirty="0">
                <a:latin typeface="+mn-ea"/>
              </a:rPr>
              <a:t>之前先到达基本块</a:t>
            </a:r>
            <a:r>
              <a:rPr lang="en-US" altLang="zh-CN" sz="2400" dirty="0">
                <a:latin typeface="+mn-ea"/>
              </a:rPr>
              <a:t>M</a:t>
            </a:r>
            <a:r>
              <a:rPr lang="zh-CN" altLang="en-US" sz="2400" dirty="0">
                <a:latin typeface="+mn-ea"/>
              </a:rPr>
              <a:t>，则基本块</a:t>
            </a:r>
            <a:r>
              <a:rPr lang="en-US" altLang="zh-CN" sz="2400" dirty="0">
                <a:latin typeface="+mn-ea"/>
              </a:rPr>
              <a:t>M</a:t>
            </a:r>
            <a:r>
              <a:rPr lang="zh-CN" altLang="en-US" sz="2400" dirty="0">
                <a:latin typeface="+mn-ea"/>
              </a:rPr>
              <a:t>支配基本块</a:t>
            </a:r>
            <a:r>
              <a:rPr lang="en-US" altLang="zh-CN" sz="2400" dirty="0">
                <a:latin typeface="+mn-ea"/>
              </a:rPr>
              <a:t>N</a:t>
            </a:r>
            <a:r>
              <a:rPr lang="zh-CN" altLang="en-US" sz="2400" dirty="0">
                <a:latin typeface="+mn-ea"/>
              </a:rPr>
              <a:t>。进入程式块支配自身之外所有的基本块</a:t>
            </a:r>
          </a:p>
          <a:p>
            <a:endParaRPr lang="zh-CN" altLang="en-US" sz="2400" dirty="0">
              <a:latin typeface="+mn-ea"/>
            </a:endParaRPr>
          </a:p>
          <a:p>
            <a:r>
              <a:rPr lang="en-US" altLang="zh-CN" sz="2400" dirty="0">
                <a:latin typeface="+mn-ea"/>
              </a:rPr>
              <a:t>2.</a:t>
            </a:r>
            <a:r>
              <a:rPr lang="zh-CN" altLang="en-US" sz="2400" dirty="0">
                <a:latin typeface="+mn-ea"/>
              </a:rPr>
              <a:t>  若基本块</a:t>
            </a:r>
            <a:r>
              <a:rPr lang="en-US" altLang="zh-CN" sz="2400" dirty="0">
                <a:latin typeface="+mn-ea"/>
              </a:rPr>
              <a:t>N</a:t>
            </a:r>
            <a:r>
              <a:rPr lang="zh-CN" altLang="en-US" sz="2400" dirty="0">
                <a:latin typeface="+mn-ea"/>
              </a:rPr>
              <a:t>到达结束程式块的所有路径，都会在结束程式块之前先到达基本块</a:t>
            </a:r>
            <a:r>
              <a:rPr lang="en-US" altLang="zh-CN" sz="2400" dirty="0">
                <a:latin typeface="+mn-ea"/>
              </a:rPr>
              <a:t>M</a:t>
            </a:r>
            <a:r>
              <a:rPr lang="zh-CN" altLang="en-US" sz="2400" dirty="0">
                <a:latin typeface="+mn-ea"/>
              </a:rPr>
              <a:t>，则基本块</a:t>
            </a:r>
            <a:r>
              <a:rPr lang="en-US" altLang="zh-CN" sz="2400" dirty="0">
                <a:latin typeface="+mn-ea"/>
              </a:rPr>
              <a:t>M</a:t>
            </a:r>
            <a:r>
              <a:rPr lang="zh-CN" altLang="en-US" sz="2400" dirty="0">
                <a:latin typeface="+mn-ea"/>
              </a:rPr>
              <a:t>后置支配基本块</a:t>
            </a:r>
            <a:r>
              <a:rPr lang="en-US" altLang="zh-CN" sz="2400" dirty="0">
                <a:latin typeface="+mn-ea"/>
              </a:rPr>
              <a:t>N</a:t>
            </a:r>
            <a:r>
              <a:rPr lang="zh-CN" altLang="en-US" sz="2400" dirty="0">
                <a:latin typeface="+mn-ea"/>
              </a:rPr>
              <a:t>。结束程式块后置支配自身之外所有的基本块</a:t>
            </a:r>
            <a:endParaRPr lang="en-US" altLang="zh-CN" sz="24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5954257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84DD00-208F-CFE4-058F-E46C2F32781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078F3DF1-6455-7336-82B7-2F735C2BA9F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5ECB4562-827C-7B9B-F7BC-E567A1FC43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4063"/>
            <a:ext cx="12192000" cy="6858000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D9480B74-D75C-5C1D-97AD-40BDEEC61205}"/>
              </a:ext>
            </a:extLst>
          </p:cNvPr>
          <p:cNvSpPr txBox="1"/>
          <p:nvPr/>
        </p:nvSpPr>
        <p:spPr>
          <a:xfrm>
            <a:off x="577516" y="660698"/>
            <a:ext cx="58834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/>
              <a:t>一、程序分析中的控制流图</a:t>
            </a:r>
            <a:r>
              <a:rPr lang="en-US" altLang="zh-CN" sz="2400" b="1" dirty="0"/>
              <a:t>——</a:t>
            </a:r>
            <a:r>
              <a:rPr lang="zh-CN" altLang="en-US" sz="2400" b="1" dirty="0"/>
              <a:t>解决方案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3E7CCECD-9C88-205E-6E6A-27453F1B7734}"/>
              </a:ext>
            </a:extLst>
          </p:cNvPr>
          <p:cNvSpPr txBox="1"/>
          <p:nvPr/>
        </p:nvSpPr>
        <p:spPr>
          <a:xfrm>
            <a:off x="866274" y="1419726"/>
            <a:ext cx="8373979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/>
              <a:t>(3) </a:t>
            </a:r>
            <a:r>
              <a:rPr lang="zh-CN" altLang="en-US" sz="2400" b="1" dirty="0"/>
              <a:t>循环管理：</a:t>
            </a:r>
            <a:endParaRPr lang="en-US" altLang="zh-CN" sz="2400" b="1" dirty="0"/>
          </a:p>
          <a:p>
            <a:endParaRPr lang="en-US" altLang="zh-CN" sz="2400" b="1" dirty="0"/>
          </a:p>
          <a:p>
            <a:pPr algn="l"/>
            <a:r>
              <a:rPr lang="en-US" altLang="zh-CN" sz="2400" dirty="0">
                <a:solidFill>
                  <a:srgbClr val="202122"/>
                </a:solidFill>
                <a:latin typeface="+mn-ea"/>
              </a:rPr>
              <a:t>1. </a:t>
            </a:r>
            <a:r>
              <a:rPr lang="zh-CN" altLang="en-US" sz="2400" b="0" i="0" dirty="0">
                <a:solidFill>
                  <a:srgbClr val="202122"/>
                </a:solidFill>
                <a:effectLst/>
                <a:latin typeface="+mn-ea"/>
              </a:rPr>
              <a:t>循环首标（</a:t>
            </a:r>
            <a:r>
              <a:rPr lang="en-US" altLang="zh-CN" sz="2400" b="1" i="0" dirty="0">
                <a:solidFill>
                  <a:srgbClr val="202122"/>
                </a:solidFill>
                <a:effectLst/>
                <a:latin typeface="+mn-ea"/>
              </a:rPr>
              <a:t>loop header</a:t>
            </a:r>
            <a:r>
              <a:rPr lang="zh-CN" altLang="en-US" sz="2400" b="0" i="0" dirty="0">
                <a:solidFill>
                  <a:srgbClr val="202122"/>
                </a:solidFill>
                <a:effectLst/>
                <a:latin typeface="+mn-ea"/>
              </a:rPr>
              <a:t>）也称为循环的进入点。是指一个支配基本块，同时也是倒退边的目标。循环首标是循环中其他基本块的支配者。基本块也可能是多个循环的循环首标。若循环有多个进入点，就没有循环首标</a:t>
            </a:r>
          </a:p>
          <a:p>
            <a:pPr algn="l"/>
            <a:r>
              <a:rPr lang="en-US" altLang="zh-CN" sz="2400" b="0" i="0" dirty="0">
                <a:solidFill>
                  <a:srgbClr val="202122"/>
                </a:solidFill>
                <a:effectLst/>
                <a:latin typeface="+mn-ea"/>
              </a:rPr>
              <a:t>2. </a:t>
            </a:r>
            <a:r>
              <a:rPr lang="zh-CN" altLang="en-US" sz="2400" b="0" i="0" dirty="0">
                <a:solidFill>
                  <a:srgbClr val="202122"/>
                </a:solidFill>
                <a:effectLst/>
                <a:latin typeface="+mn-ea"/>
              </a:rPr>
              <a:t>假设基本块</a:t>
            </a:r>
            <a:r>
              <a:rPr lang="en-US" altLang="zh-CN" sz="2400" b="0" i="0" dirty="0">
                <a:solidFill>
                  <a:srgbClr val="202122"/>
                </a:solidFill>
                <a:effectLst/>
                <a:latin typeface="+mn-ea"/>
              </a:rPr>
              <a:t>M</a:t>
            </a:r>
            <a:r>
              <a:rPr lang="zh-CN" altLang="en-US" sz="2400" b="0" i="0" dirty="0">
                <a:solidFill>
                  <a:srgbClr val="202122"/>
                </a:solidFill>
                <a:effectLst/>
                <a:latin typeface="+mn-ea"/>
              </a:rPr>
              <a:t>是有数个进入点的支配基本块，其中有些是倒退边（因此</a:t>
            </a:r>
            <a:r>
              <a:rPr lang="en-US" altLang="zh-CN" sz="2400" b="0" i="0" dirty="0">
                <a:solidFill>
                  <a:srgbClr val="202122"/>
                </a:solidFill>
                <a:effectLst/>
                <a:latin typeface="+mn-ea"/>
              </a:rPr>
              <a:t>M</a:t>
            </a:r>
            <a:r>
              <a:rPr lang="zh-CN" altLang="en-US" sz="2400" b="0" i="0" dirty="0">
                <a:solidFill>
                  <a:srgbClr val="202122"/>
                </a:solidFill>
                <a:effectLst/>
                <a:latin typeface="+mn-ea"/>
              </a:rPr>
              <a:t>是循环首标）</a:t>
            </a:r>
            <a:r>
              <a:rPr lang="en-US" altLang="zh-CN" sz="2400" b="0" i="0" dirty="0">
                <a:solidFill>
                  <a:srgbClr val="202122"/>
                </a:solidFill>
                <a:effectLst/>
                <a:latin typeface="+mn-ea"/>
              </a:rPr>
              <a:t>,</a:t>
            </a:r>
            <a:r>
              <a:rPr lang="zh-CN" altLang="en-US" sz="2400" b="0" i="0" dirty="0">
                <a:solidFill>
                  <a:srgbClr val="202122"/>
                </a:solidFill>
                <a:effectLst/>
                <a:latin typeface="+mn-ea"/>
              </a:rPr>
              <a:t>有一个有利于许多最佳化程序的作法，是将基本块</a:t>
            </a:r>
            <a:r>
              <a:rPr lang="en-US" altLang="zh-CN" sz="2400" b="0" i="0" dirty="0">
                <a:solidFill>
                  <a:srgbClr val="202122"/>
                </a:solidFill>
                <a:effectLst/>
                <a:latin typeface="+mn-ea"/>
              </a:rPr>
              <a:t>M</a:t>
            </a:r>
            <a:r>
              <a:rPr lang="zh-CN" altLang="en-US" sz="2400" b="0" i="0" dirty="0">
                <a:solidFill>
                  <a:srgbClr val="202122"/>
                </a:solidFill>
                <a:effectLst/>
                <a:latin typeface="+mn-ea"/>
              </a:rPr>
              <a:t>分为基本块</a:t>
            </a:r>
            <a:r>
              <a:rPr lang="en-US" altLang="zh-CN" sz="2400" b="1" i="0" dirty="0" err="1">
                <a:solidFill>
                  <a:srgbClr val="202122"/>
                </a:solidFill>
                <a:effectLst/>
                <a:latin typeface="+mn-ea"/>
              </a:rPr>
              <a:t>M</a:t>
            </a:r>
            <a:r>
              <a:rPr lang="en-US" altLang="zh-CN" sz="2400" b="1" i="0" baseline="-25000" dirty="0" err="1">
                <a:solidFill>
                  <a:srgbClr val="202122"/>
                </a:solidFill>
                <a:effectLst/>
                <a:latin typeface="+mn-ea"/>
              </a:rPr>
              <a:t>pre</a:t>
            </a:r>
            <a:r>
              <a:rPr lang="zh-CN" altLang="en-US" sz="2400" b="0" i="0" dirty="0">
                <a:solidFill>
                  <a:srgbClr val="202122"/>
                </a:solidFill>
                <a:effectLst/>
                <a:latin typeface="+mn-ea"/>
              </a:rPr>
              <a:t>和基本块</a:t>
            </a:r>
            <a:r>
              <a:rPr lang="en-US" altLang="zh-CN" sz="2400" b="1" i="0" dirty="0" err="1">
                <a:solidFill>
                  <a:srgbClr val="202122"/>
                </a:solidFill>
                <a:effectLst/>
                <a:latin typeface="+mn-ea"/>
              </a:rPr>
              <a:t>M</a:t>
            </a:r>
            <a:r>
              <a:rPr lang="en-US" altLang="zh-CN" sz="2400" b="1" i="0" baseline="-25000" dirty="0" err="1">
                <a:solidFill>
                  <a:srgbClr val="202122"/>
                </a:solidFill>
                <a:effectLst/>
                <a:latin typeface="+mn-ea"/>
              </a:rPr>
              <a:t>loop</a:t>
            </a:r>
            <a:r>
              <a:rPr lang="zh-CN" altLang="en-US" sz="2400" b="0" i="0" dirty="0">
                <a:solidFill>
                  <a:srgbClr val="202122"/>
                </a:solidFill>
                <a:effectLst/>
                <a:latin typeface="+mn-ea"/>
              </a:rPr>
              <a:t>。基本块</a:t>
            </a:r>
            <a:r>
              <a:rPr lang="en-US" altLang="zh-CN" sz="2400" b="0" i="0" dirty="0">
                <a:solidFill>
                  <a:srgbClr val="202122"/>
                </a:solidFill>
                <a:effectLst/>
                <a:latin typeface="+mn-ea"/>
              </a:rPr>
              <a:t>M</a:t>
            </a:r>
            <a:r>
              <a:rPr lang="zh-CN" altLang="en-US" sz="2400" b="0" i="0" dirty="0">
                <a:solidFill>
                  <a:srgbClr val="202122"/>
                </a:solidFill>
                <a:effectLst/>
                <a:latin typeface="+mn-ea"/>
              </a:rPr>
              <a:t>的内容以及倒退边移到</a:t>
            </a:r>
            <a:r>
              <a:rPr lang="en-US" altLang="zh-CN" sz="2400" b="1" i="0" dirty="0" err="1">
                <a:solidFill>
                  <a:srgbClr val="202122"/>
                </a:solidFill>
                <a:effectLst/>
                <a:latin typeface="+mn-ea"/>
              </a:rPr>
              <a:t>M</a:t>
            </a:r>
            <a:r>
              <a:rPr lang="en-US" altLang="zh-CN" sz="2400" b="1" i="0" baseline="-25000" dirty="0" err="1">
                <a:solidFill>
                  <a:srgbClr val="202122"/>
                </a:solidFill>
                <a:effectLst/>
                <a:latin typeface="+mn-ea"/>
              </a:rPr>
              <a:t>loop</a:t>
            </a:r>
            <a:r>
              <a:rPr lang="zh-CN" altLang="en-US" sz="2400" b="0" i="0" dirty="0">
                <a:solidFill>
                  <a:srgbClr val="202122"/>
                </a:solidFill>
                <a:effectLst/>
                <a:latin typeface="+mn-ea"/>
              </a:rPr>
              <a:t>，其余的移到</a:t>
            </a:r>
            <a:r>
              <a:rPr lang="en-US" altLang="zh-CN" sz="2400" b="1" i="0" dirty="0" err="1">
                <a:solidFill>
                  <a:srgbClr val="202122"/>
                </a:solidFill>
                <a:effectLst/>
                <a:latin typeface="+mn-ea"/>
              </a:rPr>
              <a:t>M</a:t>
            </a:r>
            <a:r>
              <a:rPr lang="en-US" altLang="zh-CN" sz="2400" b="1" i="0" baseline="-25000" dirty="0" err="1">
                <a:solidFill>
                  <a:srgbClr val="202122"/>
                </a:solidFill>
                <a:effectLst/>
                <a:latin typeface="+mn-ea"/>
              </a:rPr>
              <a:t>pre</a:t>
            </a:r>
            <a:r>
              <a:rPr lang="zh-CN" altLang="en-US" sz="2400" b="0" i="0" dirty="0">
                <a:solidFill>
                  <a:srgbClr val="202122"/>
                </a:solidFill>
                <a:effectLst/>
                <a:latin typeface="+mn-ea"/>
              </a:rPr>
              <a:t>，建立一个从</a:t>
            </a:r>
            <a:r>
              <a:rPr lang="en-US" altLang="zh-CN" sz="2400" b="1" i="0" dirty="0" err="1">
                <a:solidFill>
                  <a:srgbClr val="202122"/>
                </a:solidFill>
                <a:effectLst/>
                <a:latin typeface="+mn-ea"/>
              </a:rPr>
              <a:t>M</a:t>
            </a:r>
            <a:r>
              <a:rPr lang="en-US" altLang="zh-CN" sz="2400" b="1" i="0" baseline="-25000" dirty="0" err="1">
                <a:solidFill>
                  <a:srgbClr val="202122"/>
                </a:solidFill>
                <a:effectLst/>
                <a:latin typeface="+mn-ea"/>
              </a:rPr>
              <a:t>pre</a:t>
            </a:r>
            <a:r>
              <a:rPr lang="zh-CN" altLang="en-US" sz="2400" b="0" i="0" dirty="0">
                <a:solidFill>
                  <a:srgbClr val="202122"/>
                </a:solidFill>
                <a:effectLst/>
                <a:latin typeface="+mn-ea"/>
              </a:rPr>
              <a:t>到</a:t>
            </a:r>
            <a:r>
              <a:rPr lang="en-US" altLang="zh-CN" sz="2400" b="1" i="0" dirty="0" err="1">
                <a:solidFill>
                  <a:srgbClr val="202122"/>
                </a:solidFill>
                <a:effectLst/>
                <a:latin typeface="+mn-ea"/>
              </a:rPr>
              <a:t>M</a:t>
            </a:r>
            <a:r>
              <a:rPr lang="en-US" altLang="zh-CN" sz="2400" b="1" i="0" baseline="-25000" dirty="0" err="1">
                <a:solidFill>
                  <a:srgbClr val="202122"/>
                </a:solidFill>
                <a:effectLst/>
                <a:latin typeface="+mn-ea"/>
              </a:rPr>
              <a:t>loop</a:t>
            </a:r>
            <a:r>
              <a:rPr lang="zh-CN" altLang="en-US" sz="2400" b="0" i="0" dirty="0">
                <a:solidFill>
                  <a:srgbClr val="202122"/>
                </a:solidFill>
                <a:effectLst/>
                <a:latin typeface="+mn-ea"/>
              </a:rPr>
              <a:t>的边（因此</a:t>
            </a:r>
            <a:r>
              <a:rPr lang="en-US" altLang="zh-CN" sz="2400" b="1" i="0" dirty="0" err="1">
                <a:solidFill>
                  <a:srgbClr val="202122"/>
                </a:solidFill>
                <a:effectLst/>
                <a:latin typeface="+mn-ea"/>
              </a:rPr>
              <a:t>M</a:t>
            </a:r>
            <a:r>
              <a:rPr lang="en-US" altLang="zh-CN" sz="2400" b="1" i="0" baseline="-25000" dirty="0" err="1">
                <a:solidFill>
                  <a:srgbClr val="202122"/>
                </a:solidFill>
                <a:effectLst/>
                <a:latin typeface="+mn-ea"/>
              </a:rPr>
              <a:t>pre</a:t>
            </a:r>
            <a:r>
              <a:rPr lang="zh-CN" altLang="en-US" sz="2400" b="0" i="0" dirty="0">
                <a:solidFill>
                  <a:srgbClr val="202122"/>
                </a:solidFill>
                <a:effectLst/>
                <a:latin typeface="+mn-ea"/>
              </a:rPr>
              <a:t>是</a:t>
            </a:r>
            <a:r>
              <a:rPr lang="en-US" altLang="zh-CN" sz="2400" b="1" i="0" dirty="0" err="1">
                <a:solidFill>
                  <a:srgbClr val="202122"/>
                </a:solidFill>
                <a:effectLst/>
                <a:latin typeface="+mn-ea"/>
              </a:rPr>
              <a:t>M</a:t>
            </a:r>
            <a:r>
              <a:rPr lang="en-US" altLang="zh-CN" sz="2400" b="1" i="0" baseline="-25000" dirty="0" err="1">
                <a:solidFill>
                  <a:srgbClr val="202122"/>
                </a:solidFill>
                <a:effectLst/>
                <a:latin typeface="+mn-ea"/>
              </a:rPr>
              <a:t>loop</a:t>
            </a:r>
            <a:r>
              <a:rPr lang="zh-CN" altLang="en-US" sz="2400" b="0" i="0" dirty="0">
                <a:solidFill>
                  <a:srgbClr val="202122"/>
                </a:solidFill>
                <a:effectLst/>
                <a:latin typeface="+mn-ea"/>
              </a:rPr>
              <a:t>的直接支配者。一开始时，</a:t>
            </a:r>
            <a:r>
              <a:rPr lang="en-US" altLang="zh-CN" sz="2400" b="1" i="0" dirty="0" err="1">
                <a:solidFill>
                  <a:srgbClr val="202122"/>
                </a:solidFill>
                <a:effectLst/>
                <a:latin typeface="+mn-ea"/>
              </a:rPr>
              <a:t>M</a:t>
            </a:r>
            <a:r>
              <a:rPr lang="en-US" altLang="zh-CN" sz="2400" b="1" i="0" baseline="-25000" dirty="0" err="1">
                <a:solidFill>
                  <a:srgbClr val="202122"/>
                </a:solidFill>
                <a:effectLst/>
                <a:latin typeface="+mn-ea"/>
              </a:rPr>
              <a:t>pre</a:t>
            </a:r>
            <a:r>
              <a:rPr lang="zh-CN" altLang="en-US" sz="2400" b="0" i="0" dirty="0">
                <a:solidFill>
                  <a:srgbClr val="202122"/>
                </a:solidFill>
                <a:effectLst/>
                <a:latin typeface="+mn-ea"/>
              </a:rPr>
              <a:t>可能是空的，但在经过</a:t>
            </a:r>
            <a:r>
              <a:rPr lang="zh-CN" altLang="en-US" sz="2400" dirty="0">
                <a:solidFill>
                  <a:schemeClr val="accent1">
                    <a:lumMod val="75000"/>
                  </a:schemeClr>
                </a:solidFill>
                <a:latin typeface="+mn-ea"/>
              </a:rPr>
              <a:t>循环不变代码外提</a:t>
            </a:r>
            <a:r>
              <a:rPr lang="zh-CN" altLang="en-US" sz="2400" b="0" i="0" dirty="0">
                <a:solidFill>
                  <a:srgbClr val="202122"/>
                </a:solidFill>
                <a:effectLst/>
                <a:latin typeface="+mn-ea"/>
              </a:rPr>
              <a:t>，</a:t>
            </a:r>
            <a:r>
              <a:rPr lang="en-US" altLang="zh-CN" sz="2400" b="1" i="0" dirty="0" err="1">
                <a:solidFill>
                  <a:srgbClr val="202122"/>
                </a:solidFill>
                <a:effectLst/>
                <a:latin typeface="+mn-ea"/>
              </a:rPr>
              <a:t>M</a:t>
            </a:r>
            <a:r>
              <a:rPr lang="en-US" altLang="zh-CN" sz="2400" b="1" i="0" baseline="-25000" dirty="0" err="1">
                <a:solidFill>
                  <a:srgbClr val="202122"/>
                </a:solidFill>
                <a:effectLst/>
                <a:latin typeface="+mn-ea"/>
              </a:rPr>
              <a:t>pre</a:t>
            </a:r>
            <a:r>
              <a:rPr lang="zh-CN" altLang="en-US" sz="2400" b="0" i="0" dirty="0">
                <a:solidFill>
                  <a:srgbClr val="202122"/>
                </a:solidFill>
                <a:effectLst/>
                <a:latin typeface="+mn-ea"/>
              </a:rPr>
              <a:t>就会慢慢增加。</a:t>
            </a:r>
            <a:r>
              <a:rPr lang="en-US" altLang="zh-CN" sz="2400" b="1" i="0" dirty="0" err="1">
                <a:solidFill>
                  <a:srgbClr val="202122"/>
                </a:solidFill>
                <a:effectLst/>
                <a:latin typeface="+mn-ea"/>
              </a:rPr>
              <a:t>M</a:t>
            </a:r>
            <a:r>
              <a:rPr lang="en-US" altLang="zh-CN" sz="2400" b="1" i="0" baseline="-25000" dirty="0" err="1">
                <a:solidFill>
                  <a:srgbClr val="202122"/>
                </a:solidFill>
                <a:effectLst/>
                <a:latin typeface="+mn-ea"/>
              </a:rPr>
              <a:t>pre</a:t>
            </a:r>
            <a:r>
              <a:rPr lang="zh-CN" altLang="en-US" sz="2400" b="0" i="0" dirty="0">
                <a:solidFill>
                  <a:srgbClr val="202122"/>
                </a:solidFill>
                <a:effectLst/>
                <a:latin typeface="+mn-ea"/>
              </a:rPr>
              <a:t>称为循环前首标（</a:t>
            </a:r>
            <a:r>
              <a:rPr lang="en-US" altLang="zh-CN" sz="2400" b="0" i="0" dirty="0">
                <a:solidFill>
                  <a:srgbClr val="202122"/>
                </a:solidFill>
                <a:effectLst/>
                <a:latin typeface="+mn-ea"/>
              </a:rPr>
              <a:t>loop pre-header</a:t>
            </a:r>
            <a:r>
              <a:rPr lang="zh-CN" altLang="en-US" sz="2400" b="0" i="0" dirty="0">
                <a:solidFill>
                  <a:srgbClr val="202122"/>
                </a:solidFill>
                <a:effectLst/>
                <a:latin typeface="+mn-ea"/>
              </a:rPr>
              <a:t>），而</a:t>
            </a:r>
            <a:r>
              <a:rPr lang="en-US" altLang="zh-CN" sz="2400" b="1" i="0" dirty="0" err="1">
                <a:solidFill>
                  <a:srgbClr val="202122"/>
                </a:solidFill>
                <a:effectLst/>
                <a:latin typeface="+mn-ea"/>
              </a:rPr>
              <a:t>M</a:t>
            </a:r>
            <a:r>
              <a:rPr lang="en-US" altLang="zh-CN" sz="2400" b="1" i="0" baseline="-25000" dirty="0" err="1">
                <a:solidFill>
                  <a:srgbClr val="202122"/>
                </a:solidFill>
                <a:effectLst/>
                <a:latin typeface="+mn-ea"/>
              </a:rPr>
              <a:t>loop</a:t>
            </a:r>
            <a:r>
              <a:rPr lang="zh-CN" altLang="en-US" sz="2400" b="0" i="0" dirty="0">
                <a:solidFill>
                  <a:srgbClr val="202122"/>
                </a:solidFill>
                <a:effectLst/>
                <a:latin typeface="+mn-ea"/>
              </a:rPr>
              <a:t>为新的循环首标</a:t>
            </a:r>
          </a:p>
          <a:p>
            <a:endParaRPr lang="en-US" altLang="zh-CN" sz="2400" b="1" dirty="0"/>
          </a:p>
        </p:txBody>
      </p:sp>
    </p:spTree>
    <p:extLst>
      <p:ext uri="{BB962C8B-B14F-4D97-AF65-F5344CB8AC3E}">
        <p14:creationId xmlns:p14="http://schemas.microsoft.com/office/powerpoint/2010/main" val="37113062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84DD00-208F-CFE4-058F-E46C2F32781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078F3DF1-6455-7336-82B7-2F735C2BA9F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5ECB4562-827C-7B9B-F7BC-E567A1FC43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047"/>
            <a:ext cx="12192000" cy="6858000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D9480B74-D75C-5C1D-97AD-40BDEEC61205}"/>
              </a:ext>
            </a:extLst>
          </p:cNvPr>
          <p:cNvSpPr txBox="1"/>
          <p:nvPr/>
        </p:nvSpPr>
        <p:spPr>
          <a:xfrm>
            <a:off x="577516" y="660698"/>
            <a:ext cx="59135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/>
              <a:t>二、打车软件中的交通图</a:t>
            </a:r>
            <a:r>
              <a:rPr lang="en-US" altLang="zh-CN" sz="2400" b="1" dirty="0"/>
              <a:t>——</a:t>
            </a:r>
            <a:r>
              <a:rPr lang="zh-CN" altLang="en-US" sz="2400" b="1" dirty="0"/>
              <a:t>应用情景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A803E2AA-AB1D-76AD-FC6D-9A1B0B4C2912}"/>
              </a:ext>
            </a:extLst>
          </p:cNvPr>
          <p:cNvSpPr txBox="1"/>
          <p:nvPr/>
        </p:nvSpPr>
        <p:spPr>
          <a:xfrm>
            <a:off x="667753" y="2025987"/>
            <a:ext cx="8939463" cy="28060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>
                <a:solidFill>
                  <a:srgbClr val="121212"/>
                </a:solidFill>
                <a:latin typeface="+mn-ea"/>
              </a:rPr>
              <a:t>Uber</a:t>
            </a:r>
            <a:r>
              <a:rPr lang="zh-CN" altLang="en-US" sz="2400" b="0" i="0" dirty="0">
                <a:solidFill>
                  <a:srgbClr val="121212"/>
                </a:solidFill>
                <a:effectLst/>
                <a:latin typeface="+mn-ea"/>
              </a:rPr>
              <a:t>有 </a:t>
            </a:r>
            <a:r>
              <a:rPr lang="en-US" altLang="zh-CN" sz="2400" b="0" i="0" dirty="0">
                <a:solidFill>
                  <a:srgbClr val="121212"/>
                </a:solidFill>
                <a:effectLst/>
                <a:latin typeface="+mn-ea"/>
              </a:rPr>
              <a:t>5000 </a:t>
            </a:r>
            <a:r>
              <a:rPr lang="zh-CN" altLang="en-US" sz="2400" b="0" i="0" dirty="0">
                <a:solidFill>
                  <a:srgbClr val="121212"/>
                </a:solidFill>
                <a:effectLst/>
                <a:latin typeface="+mn-ea"/>
              </a:rPr>
              <a:t>万用户、</a:t>
            </a:r>
            <a:r>
              <a:rPr lang="en-US" altLang="zh-CN" sz="2400" b="0" i="0" dirty="0">
                <a:solidFill>
                  <a:srgbClr val="121212"/>
                </a:solidFill>
                <a:effectLst/>
                <a:latin typeface="+mn-ea"/>
              </a:rPr>
              <a:t>700 </a:t>
            </a:r>
            <a:r>
              <a:rPr lang="zh-CN" altLang="en-US" sz="2400" b="0" i="0" dirty="0">
                <a:solidFill>
                  <a:srgbClr val="121212"/>
                </a:solidFill>
                <a:effectLst/>
                <a:latin typeface="+mn-ea"/>
              </a:rPr>
              <a:t>万司机，对于</a:t>
            </a:r>
            <a:r>
              <a:rPr lang="en-US" altLang="zh-CN" sz="2400" dirty="0">
                <a:solidFill>
                  <a:srgbClr val="121212"/>
                </a:solidFill>
                <a:latin typeface="+mn-ea"/>
              </a:rPr>
              <a:t>Uber</a:t>
            </a:r>
            <a:r>
              <a:rPr lang="zh-CN" altLang="en-US" sz="2400" b="0" i="0" dirty="0">
                <a:solidFill>
                  <a:srgbClr val="121212"/>
                </a:solidFill>
                <a:effectLst/>
                <a:latin typeface="+mn-ea"/>
              </a:rPr>
              <a:t>来说，最重要的事情之一就是高效匹配司机和乘客。该问题首先是定位的问题。后端要处理数百万份用户请求，将每份请求发送至一或多（通常是多）位附近的司机。尽管将用户请求发送至所有附近司机更加简单，有时也更加智能，但是预处理通常会有所帮助。</a:t>
            </a:r>
            <a:endParaRPr lang="zh-CN" altLang="en-US" sz="2400" dirty="0">
              <a:latin typeface="+mn-ea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06507C10-3CD5-FE51-9425-40E380CB46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1357015"/>
            <a:ext cx="6686550" cy="522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27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</TotalTime>
  <Words>1955</Words>
  <Application>Microsoft Office PowerPoint</Application>
  <PresentationFormat>宽屏</PresentationFormat>
  <Paragraphs>89</Paragraphs>
  <Slides>21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27" baseType="lpstr">
      <vt:lpstr>等线</vt:lpstr>
      <vt:lpstr>等线 Light</vt:lpstr>
      <vt:lpstr>宋体</vt:lpstr>
      <vt:lpstr>Arial</vt:lpstr>
      <vt:lpstr>Times New Roman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顾 鹏</dc:creator>
  <cp:lastModifiedBy>顾 鹏</cp:lastModifiedBy>
  <cp:revision>9</cp:revision>
  <dcterms:created xsi:type="dcterms:W3CDTF">2023-09-04T12:33:52Z</dcterms:created>
  <dcterms:modified xsi:type="dcterms:W3CDTF">2023-09-06T02:27:19Z</dcterms:modified>
</cp:coreProperties>
</file>